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</p:sldIdLst>
  <p:sldSz cy="5143500" cx="9144000"/>
  <p:notesSz cx="6858000" cy="9144000"/>
  <p:embeddedFontLst>
    <p:embeddedFont>
      <p:font typeface="Tahoma"/>
      <p:regular r:id="rId76"/>
      <p:bold r:id="rId77"/>
    </p:embeddedFont>
    <p:embeddedFont>
      <p:font typeface="Open Sans SemiBold"/>
      <p:regular r:id="rId78"/>
      <p:bold r:id="rId79"/>
      <p:italic r:id="rId80"/>
      <p:boldItalic r:id="rId81"/>
    </p:embeddedFont>
    <p:embeddedFont>
      <p:font typeface="Open Sans Medium"/>
      <p:regular r:id="rId82"/>
      <p:bold r:id="rId83"/>
      <p:italic r:id="rId84"/>
      <p:boldItalic r:id="rId85"/>
    </p:embeddedFont>
    <p:embeddedFont>
      <p:font typeface="Open Sans"/>
      <p:regular r:id="rId86"/>
      <p:bold r:id="rId87"/>
      <p:italic r:id="rId88"/>
      <p:boldItalic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184EB9F-879F-40C4-BBCB-97C9CCC82724}">
  <a:tblStyle styleId="{A184EB9F-879F-40C4-BBCB-97C9CCC827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8E346A8-C191-4180-918E-739D064488F3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4" Type="http://schemas.openxmlformats.org/officeDocument/2006/relationships/font" Target="fonts/OpenSansMedium-italic.fntdata"/><Relationship Id="rId83" Type="http://schemas.openxmlformats.org/officeDocument/2006/relationships/font" Target="fonts/OpenSansMedium-bold.fntdata"/><Relationship Id="rId42" Type="http://schemas.openxmlformats.org/officeDocument/2006/relationships/slide" Target="slides/slide35.xml"/><Relationship Id="rId86" Type="http://schemas.openxmlformats.org/officeDocument/2006/relationships/font" Target="fonts/OpenSans-regular.fntdata"/><Relationship Id="rId41" Type="http://schemas.openxmlformats.org/officeDocument/2006/relationships/slide" Target="slides/slide34.xml"/><Relationship Id="rId85" Type="http://schemas.openxmlformats.org/officeDocument/2006/relationships/font" Target="fonts/OpenSansMedium-boldItalic.fntdata"/><Relationship Id="rId44" Type="http://schemas.openxmlformats.org/officeDocument/2006/relationships/slide" Target="slides/slide37.xml"/><Relationship Id="rId88" Type="http://schemas.openxmlformats.org/officeDocument/2006/relationships/font" Target="fonts/OpenSans-italic.fntdata"/><Relationship Id="rId43" Type="http://schemas.openxmlformats.org/officeDocument/2006/relationships/slide" Target="slides/slide36.xml"/><Relationship Id="rId87" Type="http://schemas.openxmlformats.org/officeDocument/2006/relationships/font" Target="fonts/OpenSans-bold.fntdata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9" Type="http://schemas.openxmlformats.org/officeDocument/2006/relationships/font" Target="fonts/OpenSans-boldItalic.fntdata"/><Relationship Id="rId80" Type="http://schemas.openxmlformats.org/officeDocument/2006/relationships/font" Target="fonts/OpenSansSemiBold-italic.fntdata"/><Relationship Id="rId82" Type="http://schemas.openxmlformats.org/officeDocument/2006/relationships/font" Target="fonts/OpenSansMedium-regular.fntdata"/><Relationship Id="rId81" Type="http://schemas.openxmlformats.org/officeDocument/2006/relationships/font" Target="fonts/OpenSans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font" Target="fonts/Tahoma-bold.fntdata"/><Relationship Id="rId32" Type="http://schemas.openxmlformats.org/officeDocument/2006/relationships/slide" Target="slides/slide25.xml"/><Relationship Id="rId76" Type="http://schemas.openxmlformats.org/officeDocument/2006/relationships/font" Target="fonts/Tahoma-regular.fntdata"/><Relationship Id="rId35" Type="http://schemas.openxmlformats.org/officeDocument/2006/relationships/slide" Target="slides/slide28.xml"/><Relationship Id="rId79" Type="http://schemas.openxmlformats.org/officeDocument/2006/relationships/font" Target="fonts/OpenSansSemiBold-bold.fntdata"/><Relationship Id="rId34" Type="http://schemas.openxmlformats.org/officeDocument/2006/relationships/slide" Target="slides/slide27.xml"/><Relationship Id="rId78" Type="http://schemas.openxmlformats.org/officeDocument/2006/relationships/font" Target="fonts/OpenSansSemiBold-regular.fntdata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7ee23d802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b7ee23d802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f52edaf53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df52edaf53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b89344a545_1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b89344a545_1_8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b89344a545_1_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b89344a545_1_9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b89344a545_1_1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b89344a545_1_12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b89344a545_1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b89344a545_1_12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c80c905e3b_3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c80c905e3b_3_7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b89344a545_1_1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3b89344a545_1_12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f52edaf5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df52edaf53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df52edaf5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df52edaf53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c80c905e3b_3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c80c905e3b_3_7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dc1a0624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dc1a06243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b89344a545_1_1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b89344a545_1_1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b89344a545_1_1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3b89344a545_1_1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b89344a545_1_1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3b89344a545_1_1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c80c905e3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3c80c905e3b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89344a545_1_1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b89344a545_1_1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b89344a545_1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3b89344a545_1_1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df52edaf5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3df52edaf53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b89344a545_1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3b89344a545_1_1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bf03f16a40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bf03f16a40_0_3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89344a545_1_1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3b89344a545_1_1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e7b9ba7e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e7b9ba7e7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b89344a545_1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3b89344a545_1_1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b89344a545_1_1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3b89344a545_1_16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b89344a545_1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b89344a545_1_12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b89344a545_1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3b89344a545_1_8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b89344a545_1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3b89344a545_1_8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db8661bec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3db8661bec6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b89344a545_1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3b89344a545_1_8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b89344a545_1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3b89344a545_1_9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b89344a545_1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3b89344a545_1_9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b89344a545_1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3b89344a545_1_9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dc1a062432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3dc1a062432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b89344a545_1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3b89344a545_1_9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b89344a545_1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3b89344a545_1_9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e7b9ba7e7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3e7b9ba7e7d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b89344a545_1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3b89344a545_1_9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b89344a545_1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3b89344a545_1_10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b89344a545_1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3b89344a545_1_10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c891b221fd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3c891b221fd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c891b221fd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3c891b221fd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c891b221fd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3c891b221fd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c891b221fd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3c891b221fd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dc1a062432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dc1a062432_0_7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c891b221fd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3c891b221fd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dc1a062432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3dc1a062432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c891b221fd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3c891b221fd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c891b221fd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3c891b221fd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dc1a062432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g3dc1a062432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dc1a062432_0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g3dc1a062432_0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dc1a062432_0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3dc1a062432_0_3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dc1a062432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g3dc1a062432_0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dc1a062432_0_3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g3dc1a062432_0_3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dc1a062432_0_4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g3dc1a062432_0_4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89344a545_1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b89344a545_1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b89344a545_1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dc1a062432_0_5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3dc1a062432_0_5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c891b221fd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g3c891b221fd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c891b221fd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3c891b221fd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c891b221fd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g3c891b221fd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c891b221fd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g3c891b221fd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b89344a545_1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g3b89344a545_1_1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c21dd56a6e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3" name="Google Shape;643;g3c21dd56a6e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b89344a545_1_1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g3b89344a545_1_12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df52edaf5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g3df52edaf5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89344a545_1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b89344a545_1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d93fd696c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d93fd696c7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df52edaf53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df52edaf53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20" name="Google Shape;20;p2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21" name="Google Shape;21;p2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22" name="Google Shape;2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7" name="Google Shape;27;p2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2"/>
          <p:cNvSpPr txBox="1"/>
          <p:nvPr>
            <p:ph idx="4" type="body"/>
          </p:nvPr>
        </p:nvSpPr>
        <p:spPr>
          <a:xfrm>
            <a:off x="4629150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>
            <p:ph idx="2" type="pic"/>
          </p:nvPr>
        </p:nvSpPr>
        <p:spPr>
          <a:xfrm>
            <a:off x="674103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3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7" name="Google Shape;87;p14"/>
          <p:cNvSpPr txBox="1"/>
          <p:nvPr>
            <p:ph idx="2" type="body"/>
          </p:nvPr>
        </p:nvSpPr>
        <p:spPr>
          <a:xfrm>
            <a:off x="629841" y="1543050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/>
          <p:nvPr>
            <p:ph idx="2" type="pic"/>
          </p:nvPr>
        </p:nvSpPr>
        <p:spPr>
          <a:xfrm>
            <a:off x="3887391" y="740570"/>
            <a:ext cx="3471900" cy="34704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629841" y="1543050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2" type="body"/>
          </p:nvPr>
        </p:nvSpPr>
        <p:spPr>
          <a:xfrm>
            <a:off x="615413" y="1953178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3" type="body"/>
          </p:nvPr>
        </p:nvSpPr>
        <p:spPr>
          <a:xfrm>
            <a:off x="615413" y="2326092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4" type="body"/>
          </p:nvPr>
        </p:nvSpPr>
        <p:spPr>
          <a:xfrm>
            <a:off x="615413" y="269900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6" type="body"/>
          </p:nvPr>
        </p:nvSpPr>
        <p:spPr>
          <a:xfrm>
            <a:off x="615413" y="344483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/>
        </p:nvSpPr>
        <p:spPr>
          <a:xfrm>
            <a:off x="615413" y="734096"/>
            <a:ext cx="608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ctrTitle"/>
          </p:nvPr>
        </p:nvSpPr>
        <p:spPr>
          <a:xfrm>
            <a:off x="685800" y="498728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109" name="Google Shape;109;p18"/>
          <p:cNvGrpSpPr/>
          <p:nvPr/>
        </p:nvGrpSpPr>
        <p:grpSpPr>
          <a:xfrm>
            <a:off x="3887373" y="3418225"/>
            <a:ext cx="1056173" cy="1154232"/>
            <a:chOff x="2751337" y="1414797"/>
            <a:chExt cx="1865700" cy="2036400"/>
          </a:xfrm>
        </p:grpSpPr>
        <p:sp>
          <p:nvSpPr>
            <p:cNvPr id="110" name="Google Shape;110;p18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11" name="Google Shape;111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4881" y="4654651"/>
            <a:ext cx="3120390" cy="445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2227483" y="225712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3" type="body"/>
          </p:nvPr>
        </p:nvSpPr>
        <p:spPr>
          <a:xfrm>
            <a:off x="685801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4" type="body"/>
          </p:nvPr>
        </p:nvSpPr>
        <p:spPr>
          <a:xfrm>
            <a:off x="4731146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16" name="Google Shape;116;p18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685800" y="1246325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1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3180195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b="1" i="0" sz="3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9" name="Google Shape;129;p21"/>
          <p:cNvSpPr txBox="1"/>
          <p:nvPr>
            <p:ph idx="3" type="body"/>
          </p:nvPr>
        </p:nvSpPr>
        <p:spPr>
          <a:xfrm>
            <a:off x="4567132" y="1871022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4" type="body"/>
          </p:nvPr>
        </p:nvSpPr>
        <p:spPr>
          <a:xfrm>
            <a:off x="4565557" y="2199733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32" name="Google Shape;132;p21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3" name="Google Shape;133;p21"/>
          <p:cNvGrpSpPr/>
          <p:nvPr/>
        </p:nvGrpSpPr>
        <p:grpSpPr>
          <a:xfrm>
            <a:off x="5777937" y="3510301"/>
            <a:ext cx="1161771" cy="1269695"/>
            <a:chOff x="2751337" y="1414797"/>
            <a:chExt cx="1865700" cy="2036400"/>
          </a:xfrm>
        </p:grpSpPr>
        <p:sp>
          <p:nvSpPr>
            <p:cNvPr id="134" name="Google Shape;134;p21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35" name="Google Shape;135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8286" y="4674663"/>
            <a:ext cx="3120390" cy="44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3">
  <p:cSld name="Presentation Title 3">
    <p:bg>
      <p:bgPr>
        <a:solidFill>
          <a:schemeClr val="dk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2"/>
          <p:cNvSpPr txBox="1"/>
          <p:nvPr>
            <p:ph type="ctrTitle"/>
          </p:nvPr>
        </p:nvSpPr>
        <p:spPr>
          <a:xfrm>
            <a:off x="685800" y="35774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1" name="Google Shape;141;p22"/>
          <p:cNvSpPr txBox="1"/>
          <p:nvPr>
            <p:ph idx="2" type="body"/>
          </p:nvPr>
        </p:nvSpPr>
        <p:spPr>
          <a:xfrm>
            <a:off x="2227483" y="2112237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3" type="body"/>
          </p:nvPr>
        </p:nvSpPr>
        <p:spPr>
          <a:xfrm>
            <a:off x="685801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4" type="body"/>
          </p:nvPr>
        </p:nvSpPr>
        <p:spPr>
          <a:xfrm>
            <a:off x="4731146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44" name="Google Shape;144;p22"/>
          <p:cNvCxnSpPr/>
          <p:nvPr/>
        </p:nvCxnSpPr>
        <p:spPr>
          <a:xfrm>
            <a:off x="4567604" y="2447918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5" name="Google Shape;145;p22"/>
          <p:cNvGrpSpPr/>
          <p:nvPr/>
        </p:nvGrpSpPr>
        <p:grpSpPr>
          <a:xfrm>
            <a:off x="3986643" y="3158072"/>
            <a:ext cx="1161771" cy="1269695"/>
            <a:chOff x="2751337" y="1414797"/>
            <a:chExt cx="1865700" cy="2036400"/>
          </a:xfrm>
        </p:grpSpPr>
        <p:sp>
          <p:nvSpPr>
            <p:cNvPr id="146" name="Google Shape;146;p22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47" name="Google Shape;147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972" y="4546795"/>
            <a:ext cx="3432429" cy="36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ahom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623888" y="3442099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25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25"/>
          <p:cNvSpPr txBox="1"/>
          <p:nvPr>
            <p:ph idx="4" type="body"/>
          </p:nvPr>
        </p:nvSpPr>
        <p:spPr>
          <a:xfrm>
            <a:off x="4629151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>
            <p:ph idx="2" type="pic"/>
          </p:nvPr>
        </p:nvSpPr>
        <p:spPr>
          <a:xfrm>
            <a:off x="674104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6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887391" y="740570"/>
            <a:ext cx="4629000" cy="3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8" name="Google Shape;168;p27"/>
          <p:cNvSpPr txBox="1"/>
          <p:nvPr>
            <p:ph idx="2" type="body"/>
          </p:nvPr>
        </p:nvSpPr>
        <p:spPr>
          <a:xfrm>
            <a:off x="629841" y="1543051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8"/>
          <p:cNvSpPr/>
          <p:nvPr>
            <p:ph idx="2" type="pic"/>
          </p:nvPr>
        </p:nvSpPr>
        <p:spPr>
          <a:xfrm>
            <a:off x="3887391" y="740570"/>
            <a:ext cx="4629000" cy="3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629841" y="1543051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30"/>
          <p:cNvSpPr txBox="1"/>
          <p:nvPr>
            <p:ph idx="2" type="body"/>
          </p:nvPr>
        </p:nvSpPr>
        <p:spPr>
          <a:xfrm>
            <a:off x="615413" y="1953179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idx="3" type="body"/>
          </p:nvPr>
        </p:nvSpPr>
        <p:spPr>
          <a:xfrm>
            <a:off x="615413" y="2326093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0" name="Google Shape;180;p30"/>
          <p:cNvSpPr txBox="1"/>
          <p:nvPr>
            <p:ph idx="4" type="body"/>
          </p:nvPr>
        </p:nvSpPr>
        <p:spPr>
          <a:xfrm>
            <a:off x="615413" y="269900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1" name="Google Shape;181;p30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30"/>
          <p:cNvSpPr txBox="1"/>
          <p:nvPr>
            <p:ph idx="6" type="body"/>
          </p:nvPr>
        </p:nvSpPr>
        <p:spPr>
          <a:xfrm>
            <a:off x="615413" y="344483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30"/>
          <p:cNvSpPr txBox="1"/>
          <p:nvPr/>
        </p:nvSpPr>
        <p:spPr>
          <a:xfrm>
            <a:off x="615414" y="734096"/>
            <a:ext cx="6081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ctrTitle"/>
          </p:nvPr>
        </p:nvSpPr>
        <p:spPr>
          <a:xfrm>
            <a:off x="685800" y="1246324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8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8"/>
          <p:cNvSpPr/>
          <p:nvPr/>
        </p:nvSpPr>
        <p:spPr>
          <a:xfrm>
            <a:off x="3180194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b="1" i="0" sz="4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4567131" y="1871021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4565556" y="2199732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1" name="Google Shape;51;p8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2" name="Google Shape;52;p8"/>
          <p:cNvGrpSpPr/>
          <p:nvPr/>
        </p:nvGrpSpPr>
        <p:grpSpPr>
          <a:xfrm>
            <a:off x="5698543" y="3507899"/>
            <a:ext cx="1280616" cy="1048339"/>
            <a:chOff x="2751337" y="1414797"/>
            <a:chExt cx="1865700" cy="2036400"/>
          </a:xfrm>
        </p:grpSpPr>
        <p:sp>
          <p:nvSpPr>
            <p:cNvPr id="53" name="Google Shape;53;p8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54" name="Google Shape;54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9751" y="4635311"/>
            <a:ext cx="3102624" cy="44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Title 2">
  <p:cSld name="1_Presentation Title 2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64666" y="4690584"/>
            <a:ext cx="3011001" cy="322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9"/>
          <p:cNvGrpSpPr/>
          <p:nvPr/>
        </p:nvGrpSpPr>
        <p:grpSpPr>
          <a:xfrm>
            <a:off x="3762680" y="3240779"/>
            <a:ext cx="1618681" cy="1325085"/>
            <a:chOff x="2751337" y="1414797"/>
            <a:chExt cx="1865700" cy="2036400"/>
          </a:xfrm>
        </p:grpSpPr>
        <p:sp>
          <p:nvSpPr>
            <p:cNvPr id="60" name="Google Shape;60;p9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61" name="Google Shape;6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9"/>
          <p:cNvSpPr txBox="1"/>
          <p:nvPr>
            <p:ph type="ctrTitle"/>
          </p:nvPr>
        </p:nvSpPr>
        <p:spPr>
          <a:xfrm>
            <a:off x="685800" y="357746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2227482" y="211223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3" type="body"/>
          </p:nvPr>
        </p:nvSpPr>
        <p:spPr>
          <a:xfrm>
            <a:off x="685800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4" type="body"/>
          </p:nvPr>
        </p:nvSpPr>
        <p:spPr>
          <a:xfrm>
            <a:off x="4731145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7" name="Google Shape;67;p9"/>
          <p:cNvCxnSpPr/>
          <p:nvPr/>
        </p:nvCxnSpPr>
        <p:spPr>
          <a:xfrm>
            <a:off x="4567604" y="2447917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623888" y="3442098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543425"/>
            <a:ext cx="9144000" cy="6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628537" y="4581120"/>
            <a:ext cx="646272" cy="526565"/>
            <a:chOff x="4738264" y="2128413"/>
            <a:chExt cx="2640000" cy="2868000"/>
          </a:xfrm>
        </p:grpSpPr>
        <p:sp>
          <p:nvSpPr>
            <p:cNvPr id="12" name="Google Shape;12;p1"/>
            <p:cNvSpPr/>
            <p:nvPr/>
          </p:nvSpPr>
          <p:spPr>
            <a:xfrm>
              <a:off x="4738264" y="2128413"/>
              <a:ext cx="2640000" cy="28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13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4450" y="2514600"/>
              <a:ext cx="1867727" cy="209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  <a:defRPr b="1" i="0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658" y="4700686"/>
            <a:ext cx="1766488" cy="2523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b="1" i="0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7"/>
          <p:cNvSpPr/>
          <p:nvPr/>
        </p:nvSpPr>
        <p:spPr>
          <a:xfrm>
            <a:off x="0" y="4318687"/>
            <a:ext cx="9144000" cy="82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8172" y="4439795"/>
            <a:ext cx="519273" cy="58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4261" y="4562512"/>
            <a:ext cx="2360143" cy="3371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40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Relationship Id="rId4" Type="http://schemas.openxmlformats.org/officeDocument/2006/relationships/image" Target="../media/image3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Relationship Id="rId4" Type="http://schemas.openxmlformats.org/officeDocument/2006/relationships/image" Target="../media/image3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2.png"/><Relationship Id="rId4" Type="http://schemas.openxmlformats.org/officeDocument/2006/relationships/image" Target="../media/image40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457200" y="1461200"/>
            <a:ext cx="8229600" cy="182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91" name="Google Shape;191;p31"/>
          <p:cNvSpPr txBox="1"/>
          <p:nvPr>
            <p:ph idx="4294967295" type="ctrTitle"/>
          </p:nvPr>
        </p:nvSpPr>
        <p:spPr>
          <a:xfrm>
            <a:off x="0" y="0"/>
            <a:ext cx="9144000" cy="290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0" lang="en-US" sz="3000" u="sng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2026 New Mexico CowBelles District Workshop</a:t>
            </a:r>
            <a:endParaRPr b="0" sz="30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t/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lang="en-US" sz="4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Farm and Ranch </a:t>
            </a:r>
            <a:r>
              <a:rPr lang="en-US" sz="4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Financials</a:t>
            </a:r>
            <a:endParaRPr sz="4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2" name="Google Shape;192;p31"/>
          <p:cNvSpPr txBox="1"/>
          <p:nvPr>
            <p:ph idx="4294967295" type="body"/>
          </p:nvPr>
        </p:nvSpPr>
        <p:spPr>
          <a:xfrm>
            <a:off x="4954150" y="3078900"/>
            <a:ext cx="41898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Extension Economist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0" y="3078900"/>
            <a:ext cx="41898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NMSU</a:t>
            </a:r>
            <a:endParaRPr b="1" sz="22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Cooperative Extension Service </a:t>
            </a:r>
            <a:endParaRPr sz="22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6979750" y="4605825"/>
            <a:ext cx="2164200" cy="542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E6B8AF"/>
                </a:solidFill>
                <a:latin typeface="Open Sans"/>
                <a:ea typeface="Open Sans"/>
                <a:cs typeface="Open Sans"/>
                <a:sym typeface="Open Sans"/>
              </a:rPr>
              <a:t>May 2026</a:t>
            </a:r>
            <a:endParaRPr sz="2200">
              <a:solidFill>
                <a:srgbClr val="E6B8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5" name="Google Shape;195;p31"/>
          <p:cNvGrpSpPr/>
          <p:nvPr/>
        </p:nvGrpSpPr>
        <p:grpSpPr>
          <a:xfrm>
            <a:off x="533270" y="4078291"/>
            <a:ext cx="1053680" cy="1065207"/>
            <a:chOff x="90325" y="262512"/>
            <a:chExt cx="3132224" cy="3166488"/>
          </a:xfrm>
        </p:grpSpPr>
        <p:pic>
          <p:nvPicPr>
            <p:cNvPr id="196" name="Google Shape;196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774" y="262512"/>
              <a:ext cx="2093324" cy="2091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325" y="2098275"/>
              <a:ext cx="3132224" cy="1330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8" name="Google Shape;19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5651" y="4078300"/>
            <a:ext cx="765950" cy="83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Producers Need Financial Records to: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40"/>
          <p:cNvSpPr txBox="1"/>
          <p:nvPr/>
        </p:nvSpPr>
        <p:spPr>
          <a:xfrm>
            <a:off x="182875" y="697974"/>
            <a:ext cx="8778300" cy="3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Understand cash flow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Monitor debt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profitability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Prepare taxes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Apply for loans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>
            <p:ph type="title"/>
          </p:nvPr>
        </p:nvSpPr>
        <p:spPr>
          <a:xfrm>
            <a:off x="0" y="754388"/>
            <a:ext cx="9144000" cy="37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191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3 main financial statements</a:t>
            </a:r>
            <a:endParaRPr sz="3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Char char="○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 Statement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Char char="○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and Loss Statement aka Income Statement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Char char="○"/>
            </a:pPr>
            <a:r>
              <a:rPr lang="en-US" sz="30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Balance Sheet</a:t>
            </a:r>
            <a:endParaRPr sz="3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4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Financial Statements Do I Need?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Solvency</a:t>
            </a:r>
            <a:endParaRPr b="0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Liquidity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Depreciation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Appreciation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4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Terminology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Statement #1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 Statement</a:t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/>
          <p:nvPr>
            <p:ph type="title"/>
          </p:nvPr>
        </p:nvSpPr>
        <p:spPr>
          <a:xfrm>
            <a:off x="0" y="2269650"/>
            <a:ext cx="3591300" cy="2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AutoNum type="arabicPeriod"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BEGINNING CASH BALANCE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AutoNum type="arabicPeriod"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CASH INFLOWS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Sales (livestock, crops, hay)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Government payments (ARC/PLC, EQIP)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Loans or advances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4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a Cash Flow Statement?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44"/>
          <p:cNvSpPr txBox="1"/>
          <p:nvPr>
            <p:ph type="title"/>
          </p:nvPr>
        </p:nvSpPr>
        <p:spPr>
          <a:xfrm>
            <a:off x="5470350" y="2269700"/>
            <a:ext cx="3602400" cy="2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3.  CASH OUTFLOWS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Operating expenses (seed, fuel, vet care)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Capital purchases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Debt payments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Labor costs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4.  ENDING CASH BALANCE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1" name="Google Shape;281;p44" title="cash-fl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852" y="2198850"/>
            <a:ext cx="1534296" cy="153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4"/>
          <p:cNvSpPr txBox="1"/>
          <p:nvPr>
            <p:ph type="title"/>
          </p:nvPr>
        </p:nvSpPr>
        <p:spPr>
          <a:xfrm>
            <a:off x="0" y="507650"/>
            <a:ext cx="9144000" cy="18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9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Open Sans"/>
              <a:buChar char="●"/>
            </a:pPr>
            <a:r>
              <a:rPr lang="en-US" sz="1900">
                <a:latin typeface="Open Sans"/>
                <a:ea typeface="Open Sans"/>
                <a:cs typeface="Open Sans"/>
                <a:sym typeface="Open Sans"/>
              </a:rPr>
              <a:t>A financial tool that tracks the movement of CASH in and out of an operation (usually on a monthly basis).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Open Sans"/>
              <a:buChar char="●"/>
            </a:pPr>
            <a:r>
              <a:rPr lang="en-US" sz="1900">
                <a:latin typeface="Open Sans"/>
                <a:ea typeface="Open Sans"/>
                <a:cs typeface="Open Sans"/>
                <a:sym typeface="Open Sans"/>
              </a:rPr>
              <a:t>Actual CASH transactions, not accrual.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3" name="Google Shape;283;p44" title="money-4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0960" y="3555991"/>
            <a:ext cx="1119725" cy="11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Example: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Bills due before calf sales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4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7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Can Be Profitable But Still Have Cash Problems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"/>
          <p:cNvSpPr txBox="1"/>
          <p:nvPr/>
        </p:nvSpPr>
        <p:spPr>
          <a:xfrm>
            <a:off x="0" y="0"/>
            <a:ext cx="9144000" cy="82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Simple Monthly Cash Flow Statement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95" name="Google Shape;295;p46"/>
          <p:cNvGraphicFramePr/>
          <p:nvPr/>
        </p:nvGraphicFramePr>
        <p:xfrm>
          <a:off x="117188" y="13814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{A184EB9F-879F-40C4-BBCB-97C9CCC82724}</a:tableStyleId>
              </a:tblPr>
              <a:tblGrid>
                <a:gridCol w="92152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</a:tblGrid>
              <a:tr h="331225">
                <a:tc gridSpan="1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</a:rPr>
                        <a:t>2025 Month by Month Revenues and Expenses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3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Beginning</a:t>
                      </a:r>
                      <a:endParaRPr b="1" sz="105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$45,000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Jan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Feb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Apr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May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Jul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Aug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Sep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Oct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Nov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Dec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Inflows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$6</a:t>
                      </a:r>
                      <a:r>
                        <a:rPr lang="en-US" sz="900"/>
                        <a:t>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$3</a:t>
                      </a: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2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Outflows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12,000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$8,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$9,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$8,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$14,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</a:t>
                      </a:r>
                      <a:r>
                        <a:rPr lang="en-US" sz="900"/>
                        <a:t>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2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Net Flow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-12,000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-10,000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-8,000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-9,000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$-8,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$-14,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$5</a:t>
                      </a:r>
                      <a:r>
                        <a:rPr lang="en-US" sz="900"/>
                        <a:t>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$28,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</a:t>
                      </a:r>
                      <a:r>
                        <a:rPr lang="en-US" sz="900"/>
                        <a:t>-4,000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0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Balance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$33,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$23,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$23,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$25,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$20,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$12,000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$3,000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$-5,</a:t>
                      </a: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000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-19,000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$34,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$62,</a:t>
                      </a:r>
                      <a:r>
                        <a:rPr lang="en-US" sz="900"/>
                        <a:t>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Ending</a:t>
                      </a:r>
                      <a:endParaRPr b="1"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$58,</a:t>
                      </a:r>
                      <a:r>
                        <a:rPr b="1" lang="en-US" sz="900"/>
                        <a:t>000</a:t>
                      </a:r>
                      <a:endParaRPr b="1"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2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Net Income: </a:t>
                      </a:r>
                      <a:r>
                        <a:rPr b="1" lang="en-US" sz="900"/>
                        <a:t>$13,000</a:t>
                      </a:r>
                      <a:endParaRPr b="1"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296" name="Google Shape;296;p46"/>
          <p:cNvSpPr/>
          <p:nvPr/>
        </p:nvSpPr>
        <p:spPr>
          <a:xfrm>
            <a:off x="454050" y="688100"/>
            <a:ext cx="8235900" cy="585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1st: You start with $45,000 in your account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6"/>
          <p:cNvSpPr/>
          <p:nvPr/>
        </p:nvSpPr>
        <p:spPr>
          <a:xfrm>
            <a:off x="454050" y="3976826"/>
            <a:ext cx="8235900" cy="492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make it through this year with a negative account balance?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Cash flow planning helps producers: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Avoid missed payments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Plan purchases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Prepare for emergencies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4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 for Planning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3600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Create a “Spending Plan” from past cash flow statements with predicted adjustments.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○"/>
            </a:pPr>
            <a:r>
              <a:rPr b="0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Support decision-making on capital investments, equipment repairs, or input purchases.</a:t>
            </a:r>
            <a:endParaRPr b="0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Good Cash Flow Statements Support: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○"/>
            </a:pPr>
            <a:r>
              <a:rPr b="0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Loan applications and renewals</a:t>
            </a:r>
            <a:endParaRPr b="0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○"/>
            </a:pPr>
            <a:r>
              <a:rPr b="0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Lenders use this info to ensure sufficient liquidity to repay loans.</a:t>
            </a:r>
            <a:endParaRPr b="0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48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 for Planning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 txBox="1"/>
          <p:nvPr>
            <p:ph type="title"/>
          </p:nvPr>
        </p:nvSpPr>
        <p:spPr>
          <a:xfrm>
            <a:off x="0" y="754388"/>
            <a:ext cx="9144000" cy="37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3600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Crucial for analyzing the cash flow associated with specific enterprises within your whole operation.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Stress testing under different price volatility</a:t>
            </a: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 “what if” </a:t>
            </a: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scenarios.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○"/>
            </a:pPr>
            <a:r>
              <a:rPr b="0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Used to assess the feasibility of expansion and potential revenue streams</a:t>
            </a:r>
            <a:r>
              <a:rPr b="0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004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Open Sans"/>
              <a:buChar char="○"/>
            </a:pPr>
            <a:r>
              <a:rPr b="0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major events have happened (lost leases, changed major enterprises, etc.) then construct a new plan.</a:t>
            </a:r>
            <a:endParaRPr b="0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4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Flows for Analysis and Projections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809" y="0"/>
            <a:ext cx="6654382" cy="51434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</a:t>
            </a: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6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helps a business</a:t>
            </a:r>
            <a:endParaRPr b="1" sz="6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GO!</a:t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 fontScale="77500"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Statement #2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Statements</a:t>
            </a:r>
            <a:endParaRPr b="1" sz="6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aka</a:t>
            </a:r>
            <a:endParaRPr b="1" sz="3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3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and Loss Statements (P&amp;L)</a:t>
            </a:r>
            <a:endParaRPr b="1" sz="503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/>
          <p:nvPr>
            <p:ph type="title"/>
          </p:nvPr>
        </p:nvSpPr>
        <p:spPr>
          <a:xfrm>
            <a:off x="0" y="1216725"/>
            <a:ext cx="54870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Year or Calendar Year or Production Cycle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animals, feed, seeds, labor, equipment, taxes, etc.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5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 aka Profit and Loss Statement (P&amp;L)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32" name="Google Shape;332;p52"/>
          <p:cNvGraphicFramePr/>
          <p:nvPr/>
        </p:nvGraphicFramePr>
        <p:xfrm>
          <a:off x="5523484" y="829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{A184EB9F-879F-40C4-BBCB-97C9CCC82724}</a:tableStyleId>
              </a:tblPr>
              <a:tblGrid>
                <a:gridCol w="802050"/>
                <a:gridCol w="858600"/>
                <a:gridCol w="998050"/>
                <a:gridCol w="772750"/>
              </a:tblGrid>
              <a:tr h="3869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Revenue and Expenses</a:t>
                      </a:r>
                      <a:endParaRPr b="1" sz="15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Category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Revenue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Category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Expenses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Bull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$15,000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F</a:t>
                      </a: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eed, </a:t>
                      </a:r>
                      <a:r>
                        <a:rPr lang="en-US" sz="900"/>
                        <a:t>Vet, Water, Fuel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$40,000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Cull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$17,000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Equipment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$20,000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Calf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$60,000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Labor &amp; Other Expenses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$30,000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Custom Labor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$25,000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Depreciation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Payments, Interest &amp; Taxes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$9,000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4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Total Revenue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$117,000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Total Expenses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$104,000</a:t>
                      </a:r>
                      <a:endParaRPr b="1" sz="900"/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Net Income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$13,000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/>
          <p:nvPr/>
        </p:nvSpPr>
        <p:spPr>
          <a:xfrm>
            <a:off x="0" y="0"/>
            <a:ext cx="9144000" cy="82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Flow Statement vs. P&amp;L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53"/>
          <p:cNvSpPr/>
          <p:nvPr/>
        </p:nvSpPr>
        <p:spPr>
          <a:xfrm>
            <a:off x="286575" y="3123275"/>
            <a:ext cx="4809900" cy="1323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Itemized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Revenues and Expenses from 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1st - Dec 31st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Net Income over the Period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9" name="Google Shape;339;p53"/>
          <p:cNvGraphicFramePr/>
          <p:nvPr/>
        </p:nvGraphicFramePr>
        <p:xfrm>
          <a:off x="45288" y="620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{A184EB9F-879F-40C4-BBCB-97C9CCC82724}</a:tableStyleId>
              </a:tblPr>
              <a:tblGrid>
                <a:gridCol w="540525"/>
                <a:gridCol w="390450"/>
                <a:gridCol w="390450"/>
                <a:gridCol w="390450"/>
                <a:gridCol w="390450"/>
                <a:gridCol w="390450"/>
                <a:gridCol w="390450"/>
                <a:gridCol w="390450"/>
                <a:gridCol w="390450"/>
                <a:gridCol w="390450"/>
                <a:gridCol w="390450"/>
                <a:gridCol w="390450"/>
                <a:gridCol w="390450"/>
              </a:tblGrid>
              <a:tr h="282925">
                <a:tc gridSpan="1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700">
                          <a:solidFill>
                            <a:schemeClr val="dk1"/>
                          </a:solidFill>
                        </a:rPr>
                        <a:t>2025 Month by Month Revenues and Expenses</a:t>
                      </a:r>
                      <a:endParaRPr b="1" sz="7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Beginning</a:t>
                      </a:r>
                      <a:endParaRPr b="1" sz="65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$45,000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Jan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Feb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Mar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Apr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May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Jun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Jul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Aug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Sep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Oct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Nov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Dec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Inflows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$8,000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$6,000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$69,000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$34,000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7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Outflows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$12,000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$10,000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$8,000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$4,000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$5,000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$8,000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$9,000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$8,000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$14,000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$16,000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$6,000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$4,000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7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Net Flow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$-12,000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$-10,000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$2,000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$-5,000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$-8,000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$-9,000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$-8,000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$-14,000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$53,000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$28,000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$-4,000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50"/>
                        <a:t>Balance</a:t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$33,000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$23,000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$23,000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$25,000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$20,000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>
                          <a:solidFill>
                            <a:schemeClr val="dk1"/>
                          </a:solidFill>
                        </a:rPr>
                        <a:t>$12,000</a:t>
                      </a:r>
                      <a:endParaRPr sz="5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>
                          <a:solidFill>
                            <a:schemeClr val="dk1"/>
                          </a:solidFill>
                        </a:rPr>
                        <a:t>$3,000</a:t>
                      </a:r>
                      <a:endParaRPr sz="5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00">
                          <a:solidFill>
                            <a:srgbClr val="FF0000"/>
                          </a:solidFill>
                        </a:rPr>
                        <a:t>$-5,000</a:t>
                      </a:r>
                      <a:endParaRPr b="1" sz="5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500">
                          <a:solidFill>
                            <a:srgbClr val="FF0000"/>
                          </a:solidFill>
                        </a:rPr>
                        <a:t>$-19,000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$34,000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$62,000</a:t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00"/>
                        <a:t>Ending</a:t>
                      </a:r>
                      <a:endParaRPr b="1" sz="5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00"/>
                        <a:t>$58,000</a:t>
                      </a:r>
                      <a:endParaRPr b="1"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75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00"/>
                        <a:t>Net Income: $13,000</a:t>
                      </a:r>
                      <a:endParaRPr b="1" sz="5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 hMerge="1"/>
              </a:tr>
            </a:tbl>
          </a:graphicData>
        </a:graphic>
      </p:graphicFrame>
      <p:graphicFrame>
        <p:nvGraphicFramePr>
          <p:cNvPr id="340" name="Google Shape;340;p53"/>
          <p:cNvGraphicFramePr/>
          <p:nvPr/>
        </p:nvGraphicFramePr>
        <p:xfrm>
          <a:off x="5523484" y="829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{A184EB9F-879F-40C4-BBCB-97C9CCC82724}</a:tableStyleId>
              </a:tblPr>
              <a:tblGrid>
                <a:gridCol w="802050"/>
                <a:gridCol w="858600"/>
                <a:gridCol w="998050"/>
                <a:gridCol w="772750"/>
              </a:tblGrid>
              <a:tr h="3869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Revenue and Expenses</a:t>
                      </a:r>
                      <a:endParaRPr b="1" sz="15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Category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Revenue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Category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Expenses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Bull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$15,000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F</a:t>
                      </a: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eed, </a:t>
                      </a:r>
                      <a:r>
                        <a:rPr lang="en-US" sz="900"/>
                        <a:t>Vet, Water, Fuel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$40,000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Cull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$17,000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Equipment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$20,000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Calf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$60,000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Labor &amp; Other Expenses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$30,000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Custom Labor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$25,000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Depreciation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Payments, Interest &amp; Taxes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$9,000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4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Total Revenue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$117,000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Total Expenses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$104,000</a:t>
                      </a:r>
                      <a:endParaRPr b="1" sz="900"/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Net Income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$13,000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41" name="Google Shape;341;p53"/>
          <p:cNvSpPr/>
          <p:nvPr/>
        </p:nvSpPr>
        <p:spPr>
          <a:xfrm rot="2243107">
            <a:off x="5033252" y="655074"/>
            <a:ext cx="753990" cy="76941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/>
          <p:nvPr>
            <p:ph type="title"/>
          </p:nvPr>
        </p:nvSpPr>
        <p:spPr>
          <a:xfrm>
            <a:off x="0" y="754400"/>
            <a:ext cx="5382000" cy="3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Determine if income covered expenses </a:t>
            </a:r>
            <a:r>
              <a:rPr lang="en-US" sz="22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(Net Income)</a:t>
            </a:r>
            <a:endParaRPr sz="2200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Essential for loan applications and tax planning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Guides management decisions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Used for setting goals and improving profitability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5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use a P&amp;L?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8" name="Google Shape;34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400" y="3885175"/>
            <a:ext cx="1177594" cy="11775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9" name="Google Shape;349;p54"/>
          <p:cNvGraphicFramePr/>
          <p:nvPr/>
        </p:nvGraphicFramePr>
        <p:xfrm>
          <a:off x="5523484" y="829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{A184EB9F-879F-40C4-BBCB-97C9CCC82724}</a:tableStyleId>
              </a:tblPr>
              <a:tblGrid>
                <a:gridCol w="802050"/>
                <a:gridCol w="858600"/>
                <a:gridCol w="998050"/>
                <a:gridCol w="772750"/>
              </a:tblGrid>
              <a:tr h="3869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Revenue and Expenses</a:t>
                      </a:r>
                      <a:endParaRPr b="1" sz="15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8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Category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Revenue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Category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Expenses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Bull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$15,000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F</a:t>
                      </a: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eed, </a:t>
                      </a:r>
                      <a:r>
                        <a:rPr lang="en-US" sz="900"/>
                        <a:t>Vet, Water, Fuel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$40,000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Cull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$17,000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Equipment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$20,000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Calf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$60,000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Labor &amp; Other Expenses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$30,000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Custom Labor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$25,000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Depreciation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Payments, Interest &amp; Taxes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$9,000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4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Total Revenue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$117,000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Total Expenses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$104,000</a:t>
                      </a:r>
                      <a:endParaRPr b="1" sz="900"/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Net Income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$13,000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5"/>
          <p:cNvSpPr txBox="1"/>
          <p:nvPr>
            <p:ph type="title"/>
          </p:nvPr>
        </p:nvSpPr>
        <p:spPr>
          <a:xfrm>
            <a:off x="0" y="685800"/>
            <a:ext cx="91440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Sales records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invoices, receipts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Expense records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seeds, feed, labor, equipment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Depreciation values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Loan Payments, Interest, and Taxes</a:t>
            </a:r>
            <a:endParaRPr b="0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p5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Creating a P&amp;L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6" name="Google Shape;3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275" y="1412194"/>
            <a:ext cx="2076975" cy="20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6"/>
          <p:cNvSpPr txBox="1"/>
          <p:nvPr>
            <p:ph type="title"/>
          </p:nvPr>
        </p:nvSpPr>
        <p:spPr>
          <a:xfrm>
            <a:off x="0" y="685800"/>
            <a:ext cx="91440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Inventory Records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b="0" lang="en-US" sz="2000">
                <a:latin typeface="Open Sans"/>
                <a:ea typeface="Open Sans"/>
                <a:cs typeface="Open Sans"/>
                <a:sym typeface="Open Sans"/>
              </a:rPr>
              <a:t>Hay inventory</a:t>
            </a:r>
            <a:endParaRPr b="0"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b="0" lang="en-US" sz="2000">
                <a:latin typeface="Open Sans"/>
                <a:ea typeface="Open Sans"/>
                <a:cs typeface="Open Sans"/>
                <a:sym typeface="Open Sans"/>
              </a:rPr>
              <a:t>Feed inventory</a:t>
            </a:r>
            <a:endParaRPr b="0"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b="0" lang="en-US" sz="2000">
                <a:latin typeface="Open Sans"/>
                <a:ea typeface="Open Sans"/>
                <a:cs typeface="Open Sans"/>
                <a:sym typeface="Open Sans"/>
              </a:rPr>
              <a:t>Livestock inventory</a:t>
            </a:r>
            <a:endParaRPr b="0"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b="0" lang="en-US" sz="2000">
                <a:latin typeface="Open Sans"/>
                <a:ea typeface="Open Sans"/>
                <a:cs typeface="Open Sans"/>
                <a:sym typeface="Open Sans"/>
              </a:rPr>
              <a:t>Stored crops</a:t>
            </a:r>
            <a:endParaRPr b="0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5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Isn’t on a P&amp;L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3" name="Google Shape;36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275" y="1412194"/>
            <a:ext cx="2076975" cy="20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6"/>
          <p:cNvSpPr/>
          <p:nvPr/>
        </p:nvSpPr>
        <p:spPr>
          <a:xfrm>
            <a:off x="5342150" y="842238"/>
            <a:ext cx="3355500" cy="3527400"/>
          </a:xfrm>
          <a:prstGeom prst="noSmoking">
            <a:avLst>
              <a:gd fmla="val 4797" name="adj"/>
            </a:avLst>
          </a:prstGeom>
          <a:solidFill>
            <a:srgbClr val="FF0000"/>
          </a:solidFill>
          <a:ln cap="flat" cmpd="sng" w="152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"/>
          <p:cNvSpPr txBox="1"/>
          <p:nvPr>
            <p:ph type="title"/>
          </p:nvPr>
        </p:nvSpPr>
        <p:spPr>
          <a:xfrm>
            <a:off x="0" y="754388"/>
            <a:ext cx="9144000" cy="37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Cash Accounting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and expenses are recorded when: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■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oney is received</a:t>
            </a: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→ </a:t>
            </a: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■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oney is paid</a:t>
            </a: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→ </a:t>
            </a: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Cash accounting can distort performance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Large purchase → huge expense spike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Delayed sales → income swings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Inventory changes invisible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5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or Accrual?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8"/>
          <p:cNvSpPr txBox="1"/>
          <p:nvPr>
            <p:ph type="title"/>
          </p:nvPr>
        </p:nvSpPr>
        <p:spPr>
          <a:xfrm>
            <a:off x="0" y="754388"/>
            <a:ext cx="9144000" cy="37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Accrual Accounting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Large or complex enterprises should use this for better financial analysis and decision-making.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Accrual adjustments help evaluate: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True profitability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Enterprise performance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58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Cash or Accrual?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9"/>
          <p:cNvSpPr txBox="1"/>
          <p:nvPr>
            <p:ph type="title"/>
          </p:nvPr>
        </p:nvSpPr>
        <p:spPr>
          <a:xfrm>
            <a:off x="0" y="812138"/>
            <a:ext cx="9144000" cy="37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b="0" lang="en-US" sz="2600">
                <a:latin typeface="Open Sans"/>
                <a:ea typeface="Open Sans"/>
                <a:cs typeface="Open Sans"/>
                <a:sym typeface="Open Sans"/>
              </a:rPr>
              <a:t>Schedule F is fundamentally CASH-BASED.</a:t>
            </a:r>
            <a:endParaRPr b="0" sz="2600">
              <a:latin typeface="Open Sans"/>
              <a:ea typeface="Open Sans"/>
              <a:cs typeface="Open Sans"/>
              <a:sym typeface="Open Sans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b="0" lang="en-US" sz="2600">
                <a:latin typeface="Open Sans"/>
                <a:ea typeface="Open Sans"/>
                <a:cs typeface="Open Sans"/>
                <a:sym typeface="Open Sans"/>
              </a:rPr>
              <a:t>Some adjustments involve accrual-like elements. (Inventories &amp; Cost of Livestock Purchased for Resale)</a:t>
            </a:r>
            <a:endParaRPr b="0" sz="2600">
              <a:latin typeface="Open Sans"/>
              <a:ea typeface="Open Sans"/>
              <a:cs typeface="Open Sans"/>
              <a:sym typeface="Open Sans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b="0" lang="en-US" sz="2600">
                <a:latin typeface="Open Sans"/>
                <a:ea typeface="Open Sans"/>
                <a:cs typeface="Open Sans"/>
                <a:sym typeface="Open Sans"/>
              </a:rPr>
              <a:t>Shows the amount of cash sales less cash purchases and depreciation.</a:t>
            </a:r>
            <a:endParaRPr b="0" sz="2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5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Schedule F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 b="33004" l="13820" r="57609" t="36469"/>
          <a:stretch/>
        </p:blipFill>
        <p:spPr>
          <a:xfrm>
            <a:off x="1894901" y="67900"/>
            <a:ext cx="5354199" cy="44220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Tracking P&amp;L Changes Over Time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88" name="Google Shape;388;p60"/>
          <p:cNvGraphicFramePr/>
          <p:nvPr/>
        </p:nvGraphicFramePr>
        <p:xfrm>
          <a:off x="116625" y="8826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{A184EB9F-879F-40C4-BBCB-97C9CCC82724}</a:tableStyleId>
              </a:tblPr>
              <a:tblGrid>
                <a:gridCol w="1566825"/>
                <a:gridCol w="1326300"/>
                <a:gridCol w="1319425"/>
                <a:gridCol w="2054725"/>
              </a:tblGrid>
              <a:tr h="56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Year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 ($)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65,000</a:t>
                      </a:r>
                      <a:endParaRPr sz="180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2021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$100,000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10,000</a:t>
                      </a:r>
                      <a:endParaRPr sz="180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2022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$9</a:t>
                      </a: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$5,</a:t>
                      </a:r>
                      <a:r>
                        <a:rPr lang="en-US" sz="18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000</a:t>
                      </a:r>
                      <a:endParaRPr sz="1800">
                        <a:solidFill>
                          <a:srgbClr val="0000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115,000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$107,000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$8,</a:t>
                      </a:r>
                      <a:r>
                        <a:rPr lang="en-US" sz="18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000</a:t>
                      </a:r>
                      <a:endParaRPr sz="1800">
                        <a:solidFill>
                          <a:srgbClr val="0000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2024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100,000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</a:t>
                      </a:r>
                      <a:r>
                        <a:rPr lang="en-US" sz="1800">
                          <a:solidFill>
                            <a:srgbClr val="00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0,000</a:t>
                      </a:r>
                      <a:endParaRPr sz="1800">
                        <a:solidFill>
                          <a:srgbClr val="0000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89" name="Google Shape;38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375" y="796550"/>
            <a:ext cx="1578450" cy="1578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0" name="Google Shape;390;p60"/>
          <p:cNvGraphicFramePr/>
          <p:nvPr/>
        </p:nvGraphicFramePr>
        <p:xfrm>
          <a:off x="6624559" y="23750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{A184EB9F-879F-40C4-BBCB-97C9CCC82724}</a:tableStyleId>
              </a:tblPr>
              <a:tblGrid>
                <a:gridCol w="544175"/>
                <a:gridCol w="582525"/>
                <a:gridCol w="677125"/>
                <a:gridCol w="524275"/>
              </a:tblGrid>
              <a:tr h="1951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">
                          <a:solidFill>
                            <a:schemeClr val="dk1"/>
                          </a:solidFill>
                        </a:rPr>
                        <a:t>2025 Revenue and Expenses</a:t>
                      </a:r>
                      <a:endParaRPr b="1"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9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400">
                          <a:solidFill>
                            <a:schemeClr val="dk1"/>
                          </a:solidFill>
                        </a:rPr>
                        <a:t>Category</a:t>
                      </a:r>
                      <a:endParaRPr b="1"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400">
                          <a:solidFill>
                            <a:schemeClr val="dk1"/>
                          </a:solidFill>
                        </a:rPr>
                        <a:t>Revenue</a:t>
                      </a:r>
                      <a:endParaRPr b="1"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">
                          <a:solidFill>
                            <a:schemeClr val="dk1"/>
                          </a:solidFill>
                        </a:rPr>
                        <a:t>Category</a:t>
                      </a:r>
                      <a:endParaRPr b="1"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">
                          <a:solidFill>
                            <a:schemeClr val="dk1"/>
                          </a:solidFill>
                        </a:rPr>
                        <a:t>Expenses</a:t>
                      </a:r>
                      <a:endParaRPr b="1"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07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Bull Sales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$15,000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F</a:t>
                      </a:r>
                      <a:r>
                        <a:rPr lang="en-US" sz="400">
                          <a:solidFill>
                            <a:srgbClr val="000000"/>
                          </a:solidFill>
                        </a:rPr>
                        <a:t>eed, </a:t>
                      </a:r>
                      <a:r>
                        <a:rPr lang="en-US" sz="400"/>
                        <a:t>Vet, Water, Fuel</a:t>
                      </a:r>
                      <a:endParaRPr sz="4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$40,000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0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Cull Sales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$17,000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rgbClr val="000000"/>
                          </a:solidFill>
                        </a:rPr>
                        <a:t>Equipment Costs</a:t>
                      </a:r>
                      <a:endParaRPr sz="4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$20,000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0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Calf Sales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$60,000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rgbClr val="000000"/>
                          </a:solidFill>
                        </a:rPr>
                        <a:t>Labor &amp; Other Expenses</a:t>
                      </a:r>
                      <a:endParaRPr sz="4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$30,000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0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Custom Labor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$25,000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rgbClr val="000000"/>
                          </a:solidFill>
                        </a:rPr>
                        <a:t>Depreciation</a:t>
                      </a:r>
                      <a:endParaRPr sz="4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$5,000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7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rgbClr val="000000"/>
                          </a:solidFill>
                        </a:rPr>
                        <a:t>Payments, Interest &amp; Taxes</a:t>
                      </a:r>
                      <a:endParaRPr sz="4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>
                          <a:solidFill>
                            <a:schemeClr val="dk1"/>
                          </a:solidFill>
                        </a:rPr>
                        <a:t>$9,000</a:t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0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">
                          <a:solidFill>
                            <a:schemeClr val="dk1"/>
                          </a:solidFill>
                        </a:rPr>
                        <a:t>Total Revenue</a:t>
                      </a:r>
                      <a:endParaRPr b="1"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">
                          <a:solidFill>
                            <a:schemeClr val="dk1"/>
                          </a:solidFill>
                        </a:rPr>
                        <a:t>$117,000</a:t>
                      </a:r>
                      <a:endParaRPr b="1"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">
                          <a:solidFill>
                            <a:schemeClr val="dk1"/>
                          </a:solidFill>
                        </a:rPr>
                        <a:t>Total Expenses</a:t>
                      </a:r>
                      <a:endParaRPr b="1"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"/>
                        <a:t>$104,000</a:t>
                      </a:r>
                      <a:endParaRPr b="1" sz="400"/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19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">
                          <a:solidFill>
                            <a:schemeClr val="dk1"/>
                          </a:solidFill>
                        </a:rPr>
                        <a:t>Net Income</a:t>
                      </a:r>
                      <a:endParaRPr b="1"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">
                          <a:solidFill>
                            <a:schemeClr val="dk1"/>
                          </a:solidFill>
                        </a:rPr>
                        <a:t>$13,000</a:t>
                      </a:r>
                      <a:endParaRPr b="1" sz="4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1"/>
          <p:cNvSpPr txBox="1"/>
          <p:nvPr>
            <p:ph type="title"/>
          </p:nvPr>
        </p:nvSpPr>
        <p:spPr>
          <a:xfrm>
            <a:off x="0" y="685800"/>
            <a:ext cx="64422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Increase Revenue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Find better markets, improve yields, diversify income, sell assets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Reduce Costs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Buy inputs in bulk, improve efficiency, reduce waste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"/>
              <a:buChar char="●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Monitor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Review finances regularly, adjust operations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6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Statement for Decision Making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97" name="Google Shape;397;p61"/>
          <p:cNvGraphicFramePr/>
          <p:nvPr/>
        </p:nvGraphicFramePr>
        <p:xfrm>
          <a:off x="5862985" y="838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{A184EB9F-879F-40C4-BBCB-97C9CCC82724}</a:tableStyleId>
              </a:tblPr>
              <a:tblGrid>
                <a:gridCol w="710800"/>
                <a:gridCol w="760900"/>
                <a:gridCol w="884500"/>
                <a:gridCol w="684825"/>
              </a:tblGrid>
              <a:tr h="3738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Revenue and Expenses</a:t>
                      </a:r>
                      <a:endParaRPr b="1" sz="15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7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Category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Revenue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Category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Expenses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9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Bull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$15,000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F</a:t>
                      </a: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eed, </a:t>
                      </a:r>
                      <a:r>
                        <a:rPr lang="en-US" sz="900"/>
                        <a:t>Vet, Water, Fuel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$40,000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97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Cull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$17,000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Equipment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$20,000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97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Calf Sales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$60,000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Labor &amp; Other Expenses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$30,000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97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Custom Labor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$25,000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Depreciation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$5,000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</a:rPr>
                        <a:t>Payments, Interest &amp; Taxes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$9,000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97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Total Revenue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$117,000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Total Expenses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$104,000</a:t>
                      </a:r>
                      <a:endParaRPr b="1" sz="900"/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Net Income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chemeClr val="dk1"/>
                          </a:solidFill>
                        </a:rPr>
                        <a:t>$13,000</a:t>
                      </a:r>
                      <a:endParaRPr b="1"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2"/>
          <p:cNvSpPr txBox="1"/>
          <p:nvPr>
            <p:ph type="title"/>
          </p:nvPr>
        </p:nvSpPr>
        <p:spPr>
          <a:xfrm>
            <a:off x="0" y="685800"/>
            <a:ext cx="91440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Not tracking small expenses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Keep detailed records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Forgetting depreciation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 Calculate equipment value over time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Accrual Errors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 Keep detailed records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Mixing personal &amp; farm finances 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228600" lvl="0" marL="1143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→</a:t>
            </a:r>
            <a:r>
              <a:rPr b="0" lang="en-US" sz="1800">
                <a:latin typeface="Open Sans"/>
                <a:ea typeface="Open Sans"/>
                <a:cs typeface="Open Sans"/>
                <a:sym typeface="Open Sans"/>
              </a:rPr>
              <a:t> Separate accounts</a:t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62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Common Mistakes &amp; How to Fix Them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3"/>
          <p:cNvSpPr txBox="1"/>
          <p:nvPr/>
        </p:nvSpPr>
        <p:spPr>
          <a:xfrm>
            <a:off x="0" y="0"/>
            <a:ext cx="9144000" cy="45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Statement #3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Balance Sheets</a:t>
            </a:r>
            <a:endParaRPr i="1" sz="28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4"/>
          <p:cNvSpPr txBox="1"/>
          <p:nvPr>
            <p:ph type="title"/>
          </p:nvPr>
        </p:nvSpPr>
        <p:spPr>
          <a:xfrm>
            <a:off x="0" y="754388"/>
            <a:ext cx="9144000" cy="20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Everything Owned and Owed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A balance sheet shows your NET WORTH / OWNER EQUITY at a specific point in time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NET WORTH = Assets - Liabilities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6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a Balance Sheet?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5" name="Google Shape;41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275" y="2941446"/>
            <a:ext cx="1620468" cy="16204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6" name="Google Shape;41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175" y="2998165"/>
            <a:ext cx="1441576" cy="14415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7" name="Google Shape;41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4638" y="3238372"/>
            <a:ext cx="961162" cy="9611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65"/>
          <p:cNvPicPr preferRelativeResize="0"/>
          <p:nvPr/>
        </p:nvPicPr>
        <p:blipFill rotWithShape="1">
          <a:blip r:embed="rId3">
            <a:alphaModFix/>
          </a:blip>
          <a:srcRect b="10764" l="5888" r="5835" t="8002"/>
          <a:stretch/>
        </p:blipFill>
        <p:spPr>
          <a:xfrm>
            <a:off x="2638278" y="7852"/>
            <a:ext cx="6321224" cy="44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5"/>
          <p:cNvSpPr txBox="1"/>
          <p:nvPr>
            <p:ph type="title"/>
          </p:nvPr>
        </p:nvSpPr>
        <p:spPr>
          <a:xfrm>
            <a:off x="0" y="7850"/>
            <a:ext cx="26382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latin typeface="Open Sans"/>
                <a:ea typeface="Open Sans"/>
                <a:cs typeface="Open Sans"/>
                <a:sym typeface="Open Sans"/>
              </a:rPr>
              <a:t>Balance Sheet</a:t>
            </a:r>
            <a:endParaRPr sz="2400" u="sng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Everything </a:t>
            </a:r>
            <a:r>
              <a:rPr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Owned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Owed</a:t>
            </a:r>
            <a:endParaRPr sz="17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A balance sheet shows your NET WORTH / OWNER EQUITY at a </a:t>
            </a:r>
            <a:r>
              <a:rPr lang="en-US" sz="17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specific point in time.</a:t>
            </a:r>
            <a:endParaRPr sz="1700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US" sz="17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NET WORTH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= Assets - Liabilities</a:t>
            </a:r>
            <a:endParaRPr b="0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65"/>
          <p:cNvSpPr/>
          <p:nvPr/>
        </p:nvSpPr>
        <p:spPr>
          <a:xfrm>
            <a:off x="2792550" y="776750"/>
            <a:ext cx="3383400" cy="2848800"/>
          </a:xfrm>
          <a:prstGeom prst="rect">
            <a:avLst/>
          </a:prstGeom>
          <a:noFill/>
          <a:ln cap="flat" cmpd="sng" w="373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5"/>
          <p:cNvSpPr/>
          <p:nvPr/>
        </p:nvSpPr>
        <p:spPr>
          <a:xfrm>
            <a:off x="6213044" y="776750"/>
            <a:ext cx="2729100" cy="2848800"/>
          </a:xfrm>
          <a:prstGeom prst="rect">
            <a:avLst/>
          </a:prstGeom>
          <a:noFill/>
          <a:ln cap="flat" cmpd="sng" w="37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65"/>
          <p:cNvSpPr/>
          <p:nvPr/>
        </p:nvSpPr>
        <p:spPr>
          <a:xfrm>
            <a:off x="2792550" y="3704200"/>
            <a:ext cx="3383400" cy="152400"/>
          </a:xfrm>
          <a:prstGeom prst="rect">
            <a:avLst/>
          </a:prstGeom>
          <a:noFill/>
          <a:ln cap="flat" cmpd="sng" w="373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65"/>
          <p:cNvSpPr/>
          <p:nvPr/>
        </p:nvSpPr>
        <p:spPr>
          <a:xfrm>
            <a:off x="8037700" y="616485"/>
            <a:ext cx="904500" cy="152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6"/>
          <p:cNvSpPr txBox="1"/>
          <p:nvPr/>
        </p:nvSpPr>
        <p:spPr>
          <a:xfrm>
            <a:off x="3191400" y="1192280"/>
            <a:ext cx="27342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Cash Flows 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Assets Change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over time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66"/>
          <p:cNvSpPr/>
          <p:nvPr/>
        </p:nvSpPr>
        <p:spPr>
          <a:xfrm>
            <a:off x="237650" y="1099425"/>
            <a:ext cx="2953800" cy="2949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Period: 2025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Assets - Liabilities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Owned vs Owed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Worth #1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6"/>
          <p:cNvSpPr/>
          <p:nvPr/>
        </p:nvSpPr>
        <p:spPr>
          <a:xfrm>
            <a:off x="3458375" y="2570366"/>
            <a:ext cx="2218277" cy="265176"/>
          </a:xfrm>
          <a:custGeom>
            <a:rect b="b" l="l" r="r" t="t"/>
            <a:pathLst>
              <a:path extrusionOk="0" h="228600" w="2816860">
                <a:moveTo>
                  <a:pt x="2587752" y="0"/>
                </a:moveTo>
                <a:lnTo>
                  <a:pt x="2587752" y="228600"/>
                </a:lnTo>
                <a:lnTo>
                  <a:pt x="2740152" y="152400"/>
                </a:lnTo>
                <a:lnTo>
                  <a:pt x="2625852" y="152400"/>
                </a:lnTo>
                <a:lnTo>
                  <a:pt x="2625852" y="76200"/>
                </a:lnTo>
                <a:lnTo>
                  <a:pt x="2740152" y="76200"/>
                </a:lnTo>
                <a:lnTo>
                  <a:pt x="2587752" y="0"/>
                </a:lnTo>
                <a:close/>
              </a:path>
              <a:path extrusionOk="0" h="228600" w="2816860">
                <a:moveTo>
                  <a:pt x="2587752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2587752" y="152400"/>
                </a:lnTo>
                <a:lnTo>
                  <a:pt x="2587752" y="76200"/>
                </a:lnTo>
                <a:close/>
              </a:path>
              <a:path extrusionOk="0" h="228600" w="2816860">
                <a:moveTo>
                  <a:pt x="2740152" y="76200"/>
                </a:moveTo>
                <a:lnTo>
                  <a:pt x="2625852" y="76200"/>
                </a:lnTo>
                <a:lnTo>
                  <a:pt x="2625852" y="152400"/>
                </a:lnTo>
                <a:lnTo>
                  <a:pt x="2740152" y="152400"/>
                </a:lnTo>
                <a:lnTo>
                  <a:pt x="2816352" y="114300"/>
                </a:lnTo>
                <a:lnTo>
                  <a:pt x="2740152" y="76200"/>
                </a:lnTo>
                <a:close/>
              </a:path>
            </a:pathLst>
          </a:custGeom>
          <a:solidFill>
            <a:srgbClr val="38761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6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Balance Sheet Changes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6" name="Google Shape;43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013" y="2835362"/>
            <a:ext cx="1212979" cy="12129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37" name="Google Shape;437;p66"/>
          <p:cNvSpPr/>
          <p:nvPr/>
        </p:nvSpPr>
        <p:spPr>
          <a:xfrm>
            <a:off x="5925575" y="1192287"/>
            <a:ext cx="2953800" cy="2949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Period: 2026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Assets - Liabilities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Owned vs Owed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Worth #2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7"/>
          <p:cNvSpPr txBox="1"/>
          <p:nvPr>
            <p:ph type="title"/>
          </p:nvPr>
        </p:nvSpPr>
        <p:spPr>
          <a:xfrm>
            <a:off x="0" y="754388"/>
            <a:ext cx="91440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Measures solvency and liquidity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Quantify vs. Feelings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Measure your Performance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Risk assessment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Needed when applying for a loan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Guides management decisions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6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use a Balance Sheet?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8"/>
          <p:cNvSpPr txBox="1"/>
          <p:nvPr>
            <p:ph type="title"/>
          </p:nvPr>
        </p:nvSpPr>
        <p:spPr>
          <a:xfrm>
            <a:off x="0" y="754388"/>
            <a:ext cx="9144000" cy="3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Should your Balance Sheet have Business and Personal information together or separate?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you are using personal assets as collateral for a loan they will probably need to be together for a lender.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Excluding personal information makes it easier to analyse the performance of your operation and plan for changes. 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68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Business or Personal?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9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When to do it?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b="0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Annually (at end of accounting period) and Consistently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Take an inventory of your assets and resources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Determine and record your asset values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b="0" lang="en-US" sz="2400">
                <a:latin typeface="Open Sans"/>
                <a:ea typeface="Open Sans"/>
                <a:cs typeface="Open Sans"/>
                <a:sym typeface="Open Sans"/>
              </a:rPr>
              <a:t>Record liabilities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6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Building a Balance Sheet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Derrell S. Peel, Cow-Calf Corner May 4, 2026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182850" y="941134"/>
            <a:ext cx="87783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Pasture and hay production in the next few weeks will determine cattle production potential for much of the year.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Drought Severity Index is the largest value for the end of April in the history of the Drought Monitor, back to 2000. 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Drought is a significant threat to beef cattle production and potential herd rebuilding in 2026.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6248" y="4539923"/>
            <a:ext cx="2337999" cy="6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 and Value Your Assets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1" name="Google Shape;461;p70"/>
          <p:cNvPicPr preferRelativeResize="0"/>
          <p:nvPr/>
        </p:nvPicPr>
        <p:blipFill rotWithShape="1">
          <a:blip r:embed="rId3">
            <a:alphaModFix/>
          </a:blip>
          <a:srcRect b="10764" l="5888" r="5835" t="2984"/>
          <a:stretch/>
        </p:blipFill>
        <p:spPr>
          <a:xfrm>
            <a:off x="102536" y="592926"/>
            <a:ext cx="5215176" cy="393877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70"/>
          <p:cNvSpPr/>
          <p:nvPr/>
        </p:nvSpPr>
        <p:spPr>
          <a:xfrm>
            <a:off x="244400" y="2774375"/>
            <a:ext cx="2823000" cy="934800"/>
          </a:xfrm>
          <a:prstGeom prst="rect">
            <a:avLst/>
          </a:prstGeom>
          <a:noFill/>
          <a:ln cap="flat" cmpd="sng" w="373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70"/>
          <p:cNvSpPr/>
          <p:nvPr/>
        </p:nvSpPr>
        <p:spPr>
          <a:xfrm>
            <a:off x="5718400" y="2455468"/>
            <a:ext cx="3251700" cy="2583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Fixed Assets</a:t>
            </a:r>
            <a:endParaRPr b="1" sz="17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Non-current, Intermediate, and Long-term Assets that likely won’t be sold within a year and have a lifespan of more than a year.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70"/>
          <p:cNvSpPr/>
          <p:nvPr/>
        </p:nvSpPr>
        <p:spPr>
          <a:xfrm>
            <a:off x="238325" y="1554475"/>
            <a:ext cx="2830800" cy="12198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70"/>
          <p:cNvSpPr/>
          <p:nvPr/>
        </p:nvSpPr>
        <p:spPr>
          <a:xfrm>
            <a:off x="5718400" y="661895"/>
            <a:ext cx="3251700" cy="1679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 Assets</a:t>
            </a:r>
            <a:endParaRPr b="1" sz="17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Short Term Assets most easily turned into cash or used within a year.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70"/>
          <p:cNvSpPr/>
          <p:nvPr/>
        </p:nvSpPr>
        <p:spPr>
          <a:xfrm>
            <a:off x="115925" y="849238"/>
            <a:ext cx="3075600" cy="5418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Assets on Left</a:t>
            </a:r>
            <a:endParaRPr b="1"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Cost Basis (cash cost + investment expenses - depreciation)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Cost-basis balance sheets conform to GAAP and are easily compared to balance sheets from other types of businesses.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Market value (what a buyer is willing to pay you - selling costs)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Market value balances more accurately reflect current financial positions and loan collateral values.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The Farm Financial Standards Council recommends using both methods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71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-US" sz="3009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Use Two Valuation Methods</a:t>
            </a:r>
            <a:endParaRPr b="1" sz="3009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2"/>
          <p:cNvGrpSpPr/>
          <p:nvPr/>
        </p:nvGrpSpPr>
        <p:grpSpPr>
          <a:xfrm>
            <a:off x="1418910" y="50642"/>
            <a:ext cx="6306197" cy="4469316"/>
            <a:chOff x="1566200" y="322450"/>
            <a:chExt cx="6011628" cy="4260550"/>
          </a:xfrm>
        </p:grpSpPr>
        <p:pic>
          <p:nvPicPr>
            <p:cNvPr id="478" name="Google Shape;478;p72"/>
            <p:cNvPicPr preferRelativeResize="0"/>
            <p:nvPr/>
          </p:nvPicPr>
          <p:blipFill rotWithShape="1">
            <a:blip r:embed="rId3">
              <a:alphaModFix/>
            </a:blip>
            <a:srcRect b="10765" l="5888" r="5835" t="8296"/>
            <a:stretch/>
          </p:blipFill>
          <p:spPr>
            <a:xfrm>
              <a:off x="1566200" y="322450"/>
              <a:ext cx="6011628" cy="4260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Google Shape;479;p72"/>
            <p:cNvSpPr/>
            <p:nvPr/>
          </p:nvSpPr>
          <p:spPr>
            <a:xfrm>
              <a:off x="3855050" y="1044150"/>
              <a:ext cx="544800" cy="2932200"/>
            </a:xfrm>
            <a:prstGeom prst="rect">
              <a:avLst/>
            </a:prstGeom>
            <a:noFill/>
            <a:ln cap="flat" cmpd="sng" w="399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5900" lIns="95900" spcFirstLastPara="1" rIns="95900" wrap="square" tIns="95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9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72"/>
            <p:cNvSpPr/>
            <p:nvPr/>
          </p:nvSpPr>
          <p:spPr>
            <a:xfrm>
              <a:off x="4417562" y="1044150"/>
              <a:ext cx="544800" cy="2932200"/>
            </a:xfrm>
            <a:prstGeom prst="rect">
              <a:avLst/>
            </a:prstGeom>
            <a:noFill/>
            <a:ln cap="flat" cmpd="sng" w="3997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5900" lIns="95900" spcFirstLastPara="1" rIns="95900" wrap="square" tIns="95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9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72"/>
          <p:cNvSpPr/>
          <p:nvPr/>
        </p:nvSpPr>
        <p:spPr>
          <a:xfrm>
            <a:off x="1596525" y="3004325"/>
            <a:ext cx="3381900" cy="117900"/>
          </a:xfrm>
          <a:prstGeom prst="rect">
            <a:avLst/>
          </a:prstGeom>
          <a:solidFill>
            <a:srgbClr val="E4DBE4">
              <a:alpha val="12030"/>
            </a:srgbClr>
          </a:solidFill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72"/>
          <p:cNvSpPr/>
          <p:nvPr/>
        </p:nvSpPr>
        <p:spPr>
          <a:xfrm>
            <a:off x="1596148" y="2766294"/>
            <a:ext cx="3381900" cy="117900"/>
          </a:xfrm>
          <a:prstGeom prst="rect">
            <a:avLst/>
          </a:prstGeom>
          <a:solidFill>
            <a:srgbClr val="E4DBE4">
              <a:alpha val="12030"/>
            </a:srgbClr>
          </a:solidFill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72"/>
          <p:cNvSpPr/>
          <p:nvPr/>
        </p:nvSpPr>
        <p:spPr>
          <a:xfrm>
            <a:off x="1596150" y="3736525"/>
            <a:ext cx="3381900" cy="1374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3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Short, Intermediate, and Long-Term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9" name="Google Shape;489;p73"/>
          <p:cNvSpPr txBox="1"/>
          <p:nvPr>
            <p:ph type="title"/>
          </p:nvPr>
        </p:nvSpPr>
        <p:spPr>
          <a:xfrm>
            <a:off x="0" y="754380"/>
            <a:ext cx="914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lang="en-US" sz="2300">
                <a:latin typeface="Open Sans"/>
                <a:ea typeface="Open Sans"/>
                <a:cs typeface="Open Sans"/>
                <a:sym typeface="Open Sans"/>
              </a:rPr>
              <a:t>Our simplified example shows only 2 categories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(less than 1 year) 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Fixed (more than 1 year)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●"/>
            </a:pPr>
            <a:r>
              <a:rPr b="0" lang="en-US" sz="2300">
                <a:latin typeface="Open Sans"/>
                <a:ea typeface="Open Sans"/>
                <a:cs typeface="Open Sans"/>
                <a:sym typeface="Open Sans"/>
              </a:rPr>
              <a:t>Some balance sheet have 3 categories</a:t>
            </a:r>
            <a:endParaRPr b="0"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9429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Current (less than 1 year)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9429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0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ntermediate (1-10 year) used for breeding livestock, equipment, machinery</a:t>
            </a: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0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intermediate term loans.</a:t>
            </a:r>
            <a:endParaRPr b="0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9429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Fixed (more than 10 year)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3. Record Your Liabilities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95" name="Google Shape;495;p74"/>
          <p:cNvGrpSpPr/>
          <p:nvPr/>
        </p:nvGrpSpPr>
        <p:grpSpPr>
          <a:xfrm>
            <a:off x="3319795" y="507415"/>
            <a:ext cx="5555147" cy="4279608"/>
            <a:chOff x="905167" y="676553"/>
            <a:chExt cx="7406862" cy="5706143"/>
          </a:xfrm>
        </p:grpSpPr>
        <p:pic>
          <p:nvPicPr>
            <p:cNvPr id="496" name="Google Shape;496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497" name="Google Shape;497;p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498" name="Google Shape;498;p74"/>
          <p:cNvSpPr/>
          <p:nvPr/>
        </p:nvSpPr>
        <p:spPr>
          <a:xfrm>
            <a:off x="6383875" y="1376750"/>
            <a:ext cx="2214000" cy="1362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74"/>
          <p:cNvSpPr/>
          <p:nvPr/>
        </p:nvSpPr>
        <p:spPr>
          <a:xfrm>
            <a:off x="88500" y="610650"/>
            <a:ext cx="3251700" cy="1756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 Liabilities</a:t>
            </a:r>
            <a:endParaRPr b="1" sz="17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Short Term Liabilities are obligations expected to be paid within a year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0" name="Google Shape;500;p74"/>
          <p:cNvSpPr/>
          <p:nvPr/>
        </p:nvSpPr>
        <p:spPr>
          <a:xfrm>
            <a:off x="5953539" y="760375"/>
            <a:ext cx="3075600" cy="541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Liabilities on Right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74"/>
          <p:cNvSpPr/>
          <p:nvPr/>
        </p:nvSpPr>
        <p:spPr>
          <a:xfrm>
            <a:off x="0" y="2433191"/>
            <a:ext cx="3428700" cy="2061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Fixed Liabilities</a:t>
            </a:r>
            <a:endParaRPr b="1" sz="17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Intermediate or Long-term debts, bonds, mortgages or loans that are payable over a term exceeding one year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p74"/>
          <p:cNvSpPr/>
          <p:nvPr/>
        </p:nvSpPr>
        <p:spPr>
          <a:xfrm>
            <a:off x="6392200" y="2739075"/>
            <a:ext cx="2214000" cy="1000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Net Worth / Owner Equity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08" name="Google Shape;508;p75"/>
          <p:cNvGrpSpPr/>
          <p:nvPr/>
        </p:nvGrpSpPr>
        <p:grpSpPr>
          <a:xfrm>
            <a:off x="905167" y="507415"/>
            <a:ext cx="5555147" cy="4279608"/>
            <a:chOff x="905167" y="676553"/>
            <a:chExt cx="7406862" cy="5706143"/>
          </a:xfrm>
        </p:grpSpPr>
        <p:pic>
          <p:nvPicPr>
            <p:cNvPr id="509" name="Google Shape;509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5167" y="676553"/>
              <a:ext cx="7406862" cy="57061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510" name="Google Shape;510;p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9848" y="841247"/>
              <a:ext cx="6903720" cy="520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511" name="Google Shape;511;p75"/>
          <p:cNvSpPr/>
          <p:nvPr/>
        </p:nvSpPr>
        <p:spPr>
          <a:xfrm>
            <a:off x="1039500" y="3957200"/>
            <a:ext cx="2977200" cy="1374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75"/>
          <p:cNvSpPr/>
          <p:nvPr/>
        </p:nvSpPr>
        <p:spPr>
          <a:xfrm>
            <a:off x="5461325" y="756188"/>
            <a:ext cx="3251700" cy="32010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Net Worth</a:t>
            </a:r>
            <a:endParaRPr b="1" sz="24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what is left over if all assets are sold and all debts paid.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Key Business Concepts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7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984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Calculating costs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know how much your business is costing you?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have $ after accounting for expenses?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Reinvestment 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Using profits to buy better tools, improve land and grow herds.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Invest in your family and community with your food production.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Something Matters, it Should be Measured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4" name="Google Shape;524;p77"/>
          <p:cNvSpPr txBox="1"/>
          <p:nvPr/>
        </p:nvSpPr>
        <p:spPr>
          <a:xfrm>
            <a:off x="182850" y="640075"/>
            <a:ext cx="8778300" cy="38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Consistent Recordkeeping helps you: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Calculate cost per unit.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Determine profitability per animal/acre.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across years or against other producers.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where cost can be cut.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where revenue can be increased.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 Question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0" name="Google Shape;530;p7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know your Cost of Production? </a:t>
            </a:r>
            <a:endParaRPr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not, what would you need to start tracking that?</a:t>
            </a:r>
            <a:endParaRPr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7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Unit Cost of Production = Cost to produce one unit </a:t>
            </a:r>
            <a:endParaRPr b="1" sz="2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(e.g., lb. of weaned calf)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Formula</a:t>
            </a:r>
            <a:endParaRPr b="1" sz="21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Unit Cost = Total Expenses ÷ Total lbs of </a:t>
            </a: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weaned calf produced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75" y="92725"/>
            <a:ext cx="4370575" cy="2471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1" name="Google Shape;22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475" y="2495625"/>
            <a:ext cx="4370575" cy="24592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2" name="Google Shape;22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350" y="2680175"/>
            <a:ext cx="4043866" cy="22746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3" name="Google Shape;22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2875" y="92726"/>
            <a:ext cx="3407782" cy="22746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an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8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It Matters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Knowing your per unit cost helps you to: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Calculate profitability per calf,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pound,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acre, etc.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Benchmark against previous production years and other producers.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cost reduction &amp; revenue opportunities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Make informed changes to your operation and pricing decisions.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8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you know the per pound cost to raise an animal, you know the per pound price you need to sell it for to </a:t>
            </a: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break even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you don’t know the production cost you can’t make good decisions or compare your production to anyone else's.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an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82"/>
          <p:cNvSpPr txBox="1"/>
          <p:nvPr/>
        </p:nvSpPr>
        <p:spPr>
          <a:xfrm>
            <a:off x="182850" y="640075"/>
            <a:ext cx="8778300" cy="14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1: Categorize your Costs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Costs fall into two main types: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55" name="Google Shape;555;p82"/>
          <p:cNvGraphicFramePr/>
          <p:nvPr/>
        </p:nvGraphicFramePr>
        <p:xfrm>
          <a:off x="0" y="1922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{A184EB9F-879F-40C4-BBCB-97C9CCC82724}</a:tableStyleId>
              </a:tblPr>
              <a:tblGrid>
                <a:gridCol w="4572000"/>
                <a:gridCol w="4572000"/>
              </a:tblGrid>
              <a:tr h="2968850">
                <a:tc>
                  <a:txBody>
                    <a:bodyPr/>
                    <a:lstStyle/>
                    <a:p>
                      <a:pPr indent="0" lvl="0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Fixed / Overhead Costs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(Costs that don’t change as you increase the number of cows)</a:t>
                      </a:r>
                      <a:endParaRPr b="1" sz="11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Building &amp; Equipment depreciation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Land rent or opportunity cost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 (hired &amp; owner labor)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Taxes, Insurance, &amp; fees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 / Variable Costs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(costs that increase with each additional animal that’s added to the operation)</a:t>
                      </a:r>
                      <a:endParaRPr b="1" sz="11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&amp; supplements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Veterinary &amp; </a:t>
                      </a: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Breeding costs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Depreciation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2: </a:t>
            </a: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Assign Costs to Enterprise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farms and ranches have multiple enterprises (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livestock, breeding stock, orchard, vegetables,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growing hay, etc.), allocate shared fixed costs proportionally.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Example: allocate insurance by acreage, # animals, or revenue share.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p8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p84"/>
          <p:cNvSpPr txBox="1"/>
          <p:nvPr/>
        </p:nvSpPr>
        <p:spPr>
          <a:xfrm>
            <a:off x="182850" y="640075"/>
            <a:ext cx="8876700" cy="3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accounting requires good records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Challenges with shared costs across enterprises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Tracking </a:t>
            </a:r>
            <a:r>
              <a:rPr b="1" lang="en-US" sz="21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depreciation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US" sz="21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opportunity costs</a:t>
            </a:r>
            <a:endParaRPr b="1" sz="2100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https://beef.unl.edu/cow-depreciation-for-cow-calf-producers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8" name="Google Shape;568;p84"/>
          <p:cNvPicPr preferRelativeResize="0"/>
          <p:nvPr/>
        </p:nvPicPr>
        <p:blipFill rotWithShape="1">
          <a:blip r:embed="rId3">
            <a:alphaModFix/>
          </a:blip>
          <a:srcRect b="6916" l="0" r="0" t="0"/>
          <a:stretch/>
        </p:blipFill>
        <p:spPr>
          <a:xfrm>
            <a:off x="4197875" y="3532775"/>
            <a:ext cx="1526500" cy="1530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9" name="Google Shape;569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6925" y="3532775"/>
            <a:ext cx="2295262" cy="1530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85"/>
          <p:cNvSpPr txBox="1"/>
          <p:nvPr/>
        </p:nvSpPr>
        <p:spPr>
          <a:xfrm>
            <a:off x="182850" y="640075"/>
            <a:ext cx="87783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Total Annual Cow-Calf Expenses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76" name="Google Shape;576;p85"/>
          <p:cNvGraphicFramePr/>
          <p:nvPr/>
        </p:nvGraphicFramePr>
        <p:xfrm>
          <a:off x="1261350" y="14987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{F8E346A8-C191-4180-918E-739D064488F3}</a:tableStyleId>
              </a:tblPr>
              <a:tblGrid>
                <a:gridCol w="3312000"/>
                <a:gridCol w="3309350"/>
              </a:tblGrid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 Type</a:t>
                      </a:r>
                      <a:endParaRPr b="1" sz="1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Amount($)</a:t>
                      </a:r>
                      <a:endParaRPr b="1"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$28,000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Health care and </a:t>
                      </a: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$7,500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Fuel &amp; Equipment 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$10,000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$13,500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Land / opportunity cost</a:t>
                      </a:r>
                      <a:endParaRPr sz="135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$9,000</a:t>
                      </a:r>
                      <a:endParaRPr sz="165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Depreciation</a:t>
                      </a:r>
                      <a:endParaRPr sz="180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$16,000</a:t>
                      </a:r>
                      <a:endParaRPr sz="165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</a:t>
                      </a:r>
                      <a:endParaRPr b="1"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$59,000</a:t>
                      </a:r>
                      <a:r>
                        <a:rPr b="1"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vs.</a:t>
                      </a:r>
                      <a:r>
                        <a:rPr b="1"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b="1" lang="en-US" sz="165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$84,000</a:t>
                      </a:r>
                      <a:endParaRPr b="1" sz="165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2" name="Google Shape;582;p8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3: Calculate Weaned Calf Output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Measure total pounds of calves weaned for a fiscal year.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40 calves to be weaned at 550 lbs each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 Total = 22,000 lbs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8" name="Google Shape;588;p8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4: Compute Unit Cost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Total expense = $84,000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Weaned lbs = 22,000 lbs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Unit cost = $84,000 ÷ 22,000 lbs = $3.81 per lb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Open Sans"/>
                <a:ea typeface="Open Sans"/>
                <a:cs typeface="Open Sans"/>
                <a:sym typeface="Open Sans"/>
              </a:rPr>
              <a:t>Unit cost (w/o deprec. and opp. cost) = $59,000 ÷ 22,000 lbs = $2.68 per lb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88"/>
          <p:cNvSpPr txBox="1"/>
          <p:nvPr/>
        </p:nvSpPr>
        <p:spPr>
          <a:xfrm>
            <a:off x="182850" y="774726"/>
            <a:ext cx="87783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5: Compute Other Costs (helpful for benchmarking)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95" name="Google Shape;595;p88"/>
          <p:cNvGraphicFramePr/>
          <p:nvPr/>
        </p:nvGraphicFramePr>
        <p:xfrm>
          <a:off x="0" y="14583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{A184EB9F-879F-40C4-BBCB-97C9CCC82724}</a:tableStyleId>
              </a:tblPr>
              <a:tblGrid>
                <a:gridCol w="2536325"/>
                <a:gridCol w="3276925"/>
                <a:gridCol w="3330750"/>
              </a:tblGrid>
              <a:tr h="3008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per Hundredweight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8600" lvl="0" marL="2286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per cwt =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$3.81×100 = $381/cwt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286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per Breeding Female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45 breeding females with $84,000 total expenses: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$84,000 ÷ 45 = $1,867 per breeding female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Profitability Per Animal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Selling price vs unit cost.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market price = $4.90/lb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Gross margin = 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$4.90 – $3.81 = $1.09/lb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189" y="61826"/>
            <a:ext cx="3885250" cy="50198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1" name="Google Shape;601;p89"/>
          <p:cNvSpPr/>
          <p:nvPr/>
        </p:nvSpPr>
        <p:spPr>
          <a:xfrm>
            <a:off x="5167164" y="3758125"/>
            <a:ext cx="2120400" cy="25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89"/>
          <p:cNvSpPr txBox="1"/>
          <p:nvPr/>
        </p:nvSpPr>
        <p:spPr>
          <a:xfrm>
            <a:off x="114950" y="181750"/>
            <a:ext cx="47229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6: Market Analysis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550 lb calves and sold at $4.90/lb.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your market?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you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accurately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calculate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potential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revenue?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/>
        </p:nvSpPr>
        <p:spPr>
          <a:xfrm>
            <a:off x="0" y="0"/>
            <a:ext cx="9144000" cy="431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Minimize Risk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Maximize Opportunity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8" name="Google Shape;608;p9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7: Calculate </a:t>
            </a: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per Calf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weaned at 550 lbs and sold at $4.90/lb.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Revenue = $2,695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Unit cost is $3.81/lb x 550 lbs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= $2,095.50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→ Profit = $599.50 per calf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an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4" name="Google Shape;614;p9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8: Calculate Profit for this enterprise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= $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599.50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 calf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(w/o deprec. and opp. cost) = $1,221 per calf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Total Profit = $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599.50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x 40 = $23,980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Total Profit (w/o deprec. and opp. cost) = $1,221 x 40 = $48,8400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Break-Even Analysis and Ratios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p9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Metrics that can help you evaluate your operation</a:t>
            </a:r>
            <a:endParaRPr b="1"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968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Cost Ratio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costs / Total costs (under 50% in ideal grazing systems) 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$28,000 / $84,000 = .33 or 33%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Ratios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Operating Cost Ratio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Labor Cost Ratio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Structure Breakdown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1" name="Google Shape;621;p92"/>
          <p:cNvPicPr preferRelativeResize="0"/>
          <p:nvPr/>
        </p:nvPicPr>
        <p:blipFill rotWithShape="1">
          <a:blip r:embed="rId3">
            <a:alphaModFix/>
          </a:blip>
          <a:srcRect b="0" l="3362" r="4276" t="20458"/>
          <a:stretch/>
        </p:blipFill>
        <p:spPr>
          <a:xfrm>
            <a:off x="3934846" y="2967130"/>
            <a:ext cx="515887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825" y="3587217"/>
            <a:ext cx="359092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Benchmarking Against Yourself Across Time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9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unit costs annually to see trends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2020 vs 2021 vs 2022 vs 2023 vs 2024 vs 2025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Assess the effects resulting from changes in the price of: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3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Labor, Land, Fuel, Feed, etc.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Benchmarking Against Other Producers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4" name="Google Shape;634;p9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with industry averages or peers to assess the competitiveness of your operation.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2021 vs 2022 vs 2023 vs 2024 vs 2025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Using benchmarking for decision making.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Higher cost than peers → assess your inefficiencies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Lower cost → competitive advantage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5"/>
          <p:cNvSpPr txBox="1"/>
          <p:nvPr>
            <p:ph type="title"/>
          </p:nvPr>
        </p:nvSpPr>
        <p:spPr>
          <a:xfrm>
            <a:off x="0" y="754388"/>
            <a:ext cx="91440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Assess Financial Health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snapshot of assets, liabilities, and equity, helps you understand your financial position to make informed decisions.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Improve Loan Access &amp; Creditworthiness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Lenders evaluate a farm’s financial stability for loans or lines of credit necessary for expansion or operational improvements.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Track Progress Toward Goals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Monitor changes in net worth over time, track financial growth, debt reduction, or investment in new equipment and land.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Enhance Decision-Making &amp; Risk Management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strengths and weaknesses, adjust strategies, optimize resources, and mitigate market fluctuations risks or unexpected expenses.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0" name="Google Shape;640;p95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Goals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vase with a picture of a farm&#10;&#10;AI-generated content may be incorrect." id="645" name="Google Shape;645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96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Google Shape;647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89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7"/>
          <p:cNvSpPr txBox="1"/>
          <p:nvPr/>
        </p:nvSpPr>
        <p:spPr>
          <a:xfrm>
            <a:off x="0" y="0"/>
            <a:ext cx="9144000" cy="4534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98"/>
          <p:cNvSpPr txBox="1"/>
          <p:nvPr/>
        </p:nvSpPr>
        <p:spPr>
          <a:xfrm>
            <a:off x="457200" y="1461200"/>
            <a:ext cx="8229600" cy="182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9" name="Google Shape;659;p98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660" name="Google Shape;660;p98"/>
          <p:cNvSpPr txBox="1"/>
          <p:nvPr>
            <p:ph idx="4294967295" type="ctrTitle"/>
          </p:nvPr>
        </p:nvSpPr>
        <p:spPr>
          <a:xfrm>
            <a:off x="0" y="0"/>
            <a:ext cx="9144000" cy="290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0" lang="en-US" sz="3000" u="sng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2026 New Mexico CowBelles District Workshop</a:t>
            </a:r>
            <a:endParaRPr b="0" sz="30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t/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lang="en-US" sz="4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Farm and Ranch Financials</a:t>
            </a:r>
            <a:endParaRPr sz="4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61" name="Google Shape;661;p98"/>
          <p:cNvSpPr txBox="1"/>
          <p:nvPr>
            <p:ph idx="4294967295" type="body"/>
          </p:nvPr>
        </p:nvSpPr>
        <p:spPr>
          <a:xfrm>
            <a:off x="4954150" y="3078900"/>
            <a:ext cx="41898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Extension Economist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2" name="Google Shape;662;p98"/>
          <p:cNvSpPr txBox="1"/>
          <p:nvPr/>
        </p:nvSpPr>
        <p:spPr>
          <a:xfrm>
            <a:off x="0" y="3078900"/>
            <a:ext cx="41898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NMSU</a:t>
            </a:r>
            <a:endParaRPr b="1" sz="22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Cooperative Extension Service </a:t>
            </a:r>
            <a:endParaRPr sz="22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3" name="Google Shape;663;p98"/>
          <p:cNvSpPr txBox="1"/>
          <p:nvPr/>
        </p:nvSpPr>
        <p:spPr>
          <a:xfrm>
            <a:off x="6979750" y="4605825"/>
            <a:ext cx="2164200" cy="542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E6B8AF"/>
                </a:solidFill>
                <a:latin typeface="Open Sans"/>
                <a:ea typeface="Open Sans"/>
                <a:cs typeface="Open Sans"/>
                <a:sym typeface="Open Sans"/>
              </a:rPr>
              <a:t>May 2026</a:t>
            </a:r>
            <a:endParaRPr sz="2200">
              <a:solidFill>
                <a:srgbClr val="E6B8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64" name="Google Shape;664;p98"/>
          <p:cNvGrpSpPr/>
          <p:nvPr/>
        </p:nvGrpSpPr>
        <p:grpSpPr>
          <a:xfrm>
            <a:off x="533270" y="4078291"/>
            <a:ext cx="1053680" cy="1065207"/>
            <a:chOff x="90325" y="262512"/>
            <a:chExt cx="3132224" cy="3166488"/>
          </a:xfrm>
        </p:grpSpPr>
        <p:pic>
          <p:nvPicPr>
            <p:cNvPr id="665" name="Google Shape;665;p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774" y="262512"/>
              <a:ext cx="2093324" cy="2091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9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325" y="2098275"/>
              <a:ext cx="3132224" cy="1330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7" name="Google Shape;667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5651" y="4078300"/>
            <a:ext cx="765950" cy="83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Records Should Producers Keep?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5" name="Google Shape;235;p37"/>
          <p:cNvGraphicFramePr/>
          <p:nvPr/>
        </p:nvGraphicFramePr>
        <p:xfrm>
          <a:off x="315950" y="12629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{A184EB9F-879F-40C4-BBCB-97C9CCC82724}</a:tableStyleId>
              </a:tblPr>
              <a:tblGrid>
                <a:gridCol w="5205025"/>
                <a:gridCol w="3307075"/>
              </a:tblGrid>
              <a:tr h="130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Financial Records</a:t>
                      </a:r>
                      <a:endParaRPr b="1" u="sng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Income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Loans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Assets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Production Records</a:t>
                      </a:r>
                      <a:endParaRPr u="sng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Crop yields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Livestock performance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use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81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Legal Records</a:t>
                      </a:r>
                      <a:endParaRPr u="sng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Leases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Insurance papers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Ownership documents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sng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Tax Records</a:t>
                      </a:r>
                      <a:endParaRPr u="sng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Receipts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Invoices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Payroll records</a:t>
                      </a:r>
                      <a:endParaRPr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6" name="Google Shape;236;p37"/>
          <p:cNvSpPr txBox="1"/>
          <p:nvPr/>
        </p:nvSpPr>
        <p:spPr>
          <a:xfrm>
            <a:off x="182850" y="648270"/>
            <a:ext cx="87783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Four Main Types of Records</a:t>
            </a:r>
            <a:endParaRPr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 Keeping /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Bookkeeping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182875" y="697980"/>
            <a:ext cx="5168700" cy="35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What’s your current method of tracking expenses?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Notebook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Spreadsheet (Excel, Google Sheets, Etc.)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App or Computer Program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575" y="832718"/>
            <a:ext cx="3706100" cy="207606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4" name="Google Shape;24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575" y="2991497"/>
            <a:ext cx="3706101" cy="207713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Simple Record Keeping Goals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39"/>
          <p:cNvSpPr txBox="1"/>
          <p:nvPr/>
        </p:nvSpPr>
        <p:spPr>
          <a:xfrm>
            <a:off x="182875" y="697975"/>
            <a:ext cx="8778300" cy="3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 Keeping Should Help You: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Save time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Stay organized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Reduce stress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Keep records simple enough that you will actually use them.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NMSU_PPT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