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5"/>
    <p:sldMasterId id="214748367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</p:sldIdLst>
  <p:sldSz cy="5143500" cx="9144000"/>
  <p:notesSz cx="6858000" cy="9144000"/>
  <p:embeddedFontLst>
    <p:embeddedFont>
      <p:font typeface="Tahoma"/>
      <p:regular r:id="rId69"/>
      <p:bold r:id="rId70"/>
    </p:embeddedFont>
    <p:embeddedFont>
      <p:font typeface="Open Sans Medium"/>
      <p:regular r:id="rId71"/>
      <p:bold r:id="rId72"/>
      <p:italic r:id="rId73"/>
      <p:boldItalic r:id="rId74"/>
    </p:embeddedFont>
    <p:embeddedFont>
      <p:font typeface="Open Sans"/>
      <p:regular r:id="rId75"/>
      <p:bold r:id="rId76"/>
      <p:italic r:id="rId77"/>
      <p:boldItalic r:id="rId7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26A5E91-3435-4DB9-BBA8-A687430AEC37}">
  <a:tblStyle styleId="{026A5E91-3435-4DB9-BBA8-A687430AEC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FF86B0F-A21C-45C2-BA76-356C47E08852}" styleName="Table_1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OpenSansMedium-italic.fntdata"/><Relationship Id="rId72" Type="http://schemas.openxmlformats.org/officeDocument/2006/relationships/font" Target="fonts/OpenSansMedium-bold.fntdata"/><Relationship Id="rId31" Type="http://schemas.openxmlformats.org/officeDocument/2006/relationships/slide" Target="slides/slide24.xml"/><Relationship Id="rId75" Type="http://schemas.openxmlformats.org/officeDocument/2006/relationships/font" Target="fonts/OpenSans-regular.fntdata"/><Relationship Id="rId30" Type="http://schemas.openxmlformats.org/officeDocument/2006/relationships/slide" Target="slides/slide23.xml"/><Relationship Id="rId74" Type="http://schemas.openxmlformats.org/officeDocument/2006/relationships/font" Target="fonts/OpenSansMedium-boldItalic.fntdata"/><Relationship Id="rId33" Type="http://schemas.openxmlformats.org/officeDocument/2006/relationships/slide" Target="slides/slide26.xml"/><Relationship Id="rId77" Type="http://schemas.openxmlformats.org/officeDocument/2006/relationships/font" Target="fonts/OpenSans-italic.fntdata"/><Relationship Id="rId32" Type="http://schemas.openxmlformats.org/officeDocument/2006/relationships/slide" Target="slides/slide25.xml"/><Relationship Id="rId76" Type="http://schemas.openxmlformats.org/officeDocument/2006/relationships/font" Target="fonts/OpenSans-bold.fntdata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8" Type="http://schemas.openxmlformats.org/officeDocument/2006/relationships/font" Target="fonts/OpenSans-boldItalic.fntdata"/><Relationship Id="rId71" Type="http://schemas.openxmlformats.org/officeDocument/2006/relationships/font" Target="fonts/OpenSansMedium-regular.fntdata"/><Relationship Id="rId70" Type="http://schemas.openxmlformats.org/officeDocument/2006/relationships/font" Target="fonts/Tahoma-bold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22" Type="http://schemas.openxmlformats.org/officeDocument/2006/relationships/slide" Target="slides/slide15.xml"/><Relationship Id="rId66" Type="http://schemas.openxmlformats.org/officeDocument/2006/relationships/slide" Target="slides/slide59.xml"/><Relationship Id="rId21" Type="http://schemas.openxmlformats.org/officeDocument/2006/relationships/slide" Target="slides/slide14.xml"/><Relationship Id="rId65" Type="http://schemas.openxmlformats.org/officeDocument/2006/relationships/slide" Target="slides/slide58.xml"/><Relationship Id="rId24" Type="http://schemas.openxmlformats.org/officeDocument/2006/relationships/slide" Target="slides/slide17.xml"/><Relationship Id="rId68" Type="http://schemas.openxmlformats.org/officeDocument/2006/relationships/slide" Target="slides/slide61.xml"/><Relationship Id="rId23" Type="http://schemas.openxmlformats.org/officeDocument/2006/relationships/slide" Target="slides/slide16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Tahoma-regular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b7ee23d802_0_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b7ee23d802_0_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h35bdc1b45579b83e_1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h35bdc1b45579b83e_1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h31de827da91cc23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h31de827da91cc23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h35bdc1b45579b83e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h35bdc1b45579b83e_1_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h35bdc1b45579b83e_1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h35bdc1b45579b83e_1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h35bdc1b45579b83e_1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h35bdc1b45579b83e_1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h35bdc1b45579b83e_1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h35bdc1b45579b83e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h35bdc1b45579b83e_1_1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h35bdc1b45579b83e_1_1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h35bdc1b45579b83e_1_1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h31de827da91cc23c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h31de827da91cc23c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h31de827da91cc23c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h31de827da91cc23c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h35bdc1b45579b83e_1_1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h35bdc1b45579b83e_1_1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h35bdc1b45579b83e_1_1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h35bdc1b45579b83e_1_1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h35bdc1b45579b83e_1_1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h35bdc1b45579b83e_1_1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35bdc1b45579b83e_1_1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h35bdc1b45579b83e_1_1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h35bdc1b45579b83e_1_1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h35bdc1b45579b83e_1_1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h35bdc1b45579b83e_1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h35bdc1b45579b83e_1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h35bdc1b45579b83e_1_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h35bdc1b45579b83e_1_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h35bdc1b45579b83e_1_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h35bdc1b45579b83e_1_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h35bdc1b45579b83e_1_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h35bdc1b45579b83e_1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h35bdc1b45579b83e_1_6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h35bdc1b45579b83e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h35bdc1b45579b83e_1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h35bdc1b45579b83e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h35bdc1b45579b83e_1_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h35bdc1b45579b83e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h35bdc1b45579b83e_1_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h35bdc1b45579b83e_1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h35bdc1b45579b83e_1_1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h35bdc1b45579b83e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h35bdc1b45579b83e_1_1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h1bb2358625d1e69f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h1bb2358625d1e69f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h1bb2358625d1e69f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h1bb2358625d1e69f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h35bdc1b45579b83e_1_1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h35bdc1b45579b83e_1_1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h35bdc1b45579b83e_1_1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h35bdc1b45579b83e_1_1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h35bdc1b45579b83e_1_1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h35bdc1b45579b83e_1_1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h35bdc1b45579b83e_1_1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h35bdc1b45579b83e_1_1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h35bdc1b45579b83e_1_1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h35bdc1b45579b83e_1_1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h35bdc1b45579b83e_1_2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h35bdc1b45579b83e_1_2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h35bdc1b45579b83e_1_2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h35bdc1b45579b83e_1_2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h35bdc1b45579b83e_1_2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h35bdc1b45579b83e_1_2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h785d3fc2cd3e8e0f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h785d3fc2cd3e8e0f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h785d3fc2cd3e8e0f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h785d3fc2cd3e8e0f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h785d3fc2cd3e8e0f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h785d3fc2cd3e8e0f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h785d3fc2cd3e8e0f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h785d3fc2cd3e8e0f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h785d3fc2cd3e8e0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h785d3fc2cd3e8e0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h35bdc1b45579b83e_1_5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h35bdc1b45579b83e_1_5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h35bdc1b45579b83e_1_5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h35bdc1b45579b83e_1_5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h35bdc1b45579b83e_1_2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h35bdc1b45579b83e_1_2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h35bdc1b45579b83e_1_2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h35bdc1b45579b83e_1_2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h35bdc1b45579b83e_1_2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h35bdc1b45579b83e_1_2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h1bb2358625d1e69f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h1bb2358625d1e69f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h35bdc1b45579b83e_1_2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h35bdc1b45579b83e_1_2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h35bdc1b45579b83e_1_2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h35bdc1b45579b83e_1_2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h35bdc1b45579b83e_1_2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h35bdc1b45579b83e_1_2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h35bdc1b45579b83e_1_2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h35bdc1b45579b83e_1_2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h35bdc1b45579b83e_1_6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h35bdc1b45579b83e_1_6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h10372d40d81df30f_1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h10372d40d81df30f_1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h35bdc1b45579b83e_1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h35bdc1b45579b83e_1_2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h35bdc1b45579b83e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h35bdc1b45579b83e_1_2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h35bdc1b45579b83e_1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h35bdc1b45579b83e_1_3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h35bdc1b45579b83e_1_2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h35bdc1b45579b83e_1_2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h35bdc1b45579b83e_1_3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h35bdc1b45579b83e_1_3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h31de827da91cc23c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h31de827da91cc23c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h35bdc1b45579b83e_1_3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h35bdc1b45579b83e_1_3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h3a162715eee76e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h3a162715eee76ed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h1bb2358625d1e69f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h1bb2358625d1e69f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h35bdc1b45579b83e_1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h35bdc1b45579b83e_1_3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Relationship Id="rId3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19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2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 Title" showMasterSp="0">
  <p:cSld name="Presentation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ctrTitle"/>
          </p:nvPr>
        </p:nvSpPr>
        <p:spPr>
          <a:xfrm>
            <a:off x="685800" y="498727"/>
            <a:ext cx="77724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ahoma"/>
              <a:buNone/>
              <a:defRPr b="1" i="0" sz="60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1143000" y="1614728"/>
            <a:ext cx="6858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20" name="Google Shape;20;p2"/>
          <p:cNvGrpSpPr/>
          <p:nvPr/>
        </p:nvGrpSpPr>
        <p:grpSpPr>
          <a:xfrm>
            <a:off x="3935449" y="3489242"/>
            <a:ext cx="1280616" cy="1048339"/>
            <a:chOff x="2751337" y="1414797"/>
            <a:chExt cx="1865700" cy="2036400"/>
          </a:xfrm>
        </p:grpSpPr>
        <p:sp>
          <p:nvSpPr>
            <p:cNvPr id="21" name="Google Shape;21;p2"/>
            <p:cNvSpPr/>
            <p:nvPr/>
          </p:nvSpPr>
          <p:spPr>
            <a:xfrm>
              <a:off x="2751337" y="1414797"/>
              <a:ext cx="1865700" cy="203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pic>
          <p:nvPicPr>
            <p:cNvPr id="22" name="Google Shape;22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09900" y="1676401"/>
              <a:ext cx="1341128" cy="150468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" name="Google Shape;2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6657" y="4616654"/>
            <a:ext cx="3102624" cy="44323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"/>
          <p:cNvSpPr txBox="1"/>
          <p:nvPr>
            <p:ph idx="2" type="body"/>
          </p:nvPr>
        </p:nvSpPr>
        <p:spPr>
          <a:xfrm>
            <a:off x="2227482" y="2257125"/>
            <a:ext cx="46752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3" type="body"/>
          </p:nvPr>
        </p:nvSpPr>
        <p:spPr>
          <a:xfrm>
            <a:off x="685800" y="2602876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4" type="body"/>
          </p:nvPr>
        </p:nvSpPr>
        <p:spPr>
          <a:xfrm>
            <a:off x="4731145" y="2602876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7" name="Google Shape;27;p2"/>
          <p:cNvCxnSpPr/>
          <p:nvPr/>
        </p:nvCxnSpPr>
        <p:spPr>
          <a:xfrm>
            <a:off x="4567604" y="2583094"/>
            <a:ext cx="0" cy="5295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 txBox="1"/>
          <p:nvPr>
            <p:ph idx="1" type="body"/>
          </p:nvPr>
        </p:nvSpPr>
        <p:spPr>
          <a:xfrm>
            <a:off x="628650" y="1369219"/>
            <a:ext cx="78867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4191000" y="4729163"/>
            <a:ext cx="419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191000" y="4729163"/>
            <a:ext cx="419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idx="1" type="body"/>
          </p:nvPr>
        </p:nvSpPr>
        <p:spPr>
          <a:xfrm>
            <a:off x="628650" y="1369219"/>
            <a:ext cx="7886700" cy="27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type="ctrTitle"/>
          </p:nvPr>
        </p:nvSpPr>
        <p:spPr>
          <a:xfrm>
            <a:off x="685800" y="1246324"/>
            <a:ext cx="77724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ahoma"/>
              <a:buNone/>
              <a:defRPr b="1" i="0" sz="60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" type="subTitle"/>
          </p:nvPr>
        </p:nvSpPr>
        <p:spPr>
          <a:xfrm>
            <a:off x="1143000" y="2362325"/>
            <a:ext cx="6858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 Title 2" showMasterSp="0">
  <p:cSld name="Presentation Title 2">
    <p:bg>
      <p:bgPr>
        <a:solidFill>
          <a:schemeClr val="lt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>
            <p:ph idx="2" type="pic"/>
          </p:nvPr>
        </p:nvSpPr>
        <p:spPr>
          <a:xfrm>
            <a:off x="0" y="0"/>
            <a:ext cx="3293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8"/>
          <p:cNvSpPr/>
          <p:nvPr/>
        </p:nvSpPr>
        <p:spPr>
          <a:xfrm>
            <a:off x="3293390" y="0"/>
            <a:ext cx="5850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8"/>
          <p:cNvSpPr/>
          <p:nvPr/>
        </p:nvSpPr>
        <p:spPr>
          <a:xfrm>
            <a:off x="3180194" y="0"/>
            <a:ext cx="3321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8"/>
          <p:cNvSpPr txBox="1"/>
          <p:nvPr>
            <p:ph type="ctrTitle"/>
          </p:nvPr>
        </p:nvSpPr>
        <p:spPr>
          <a:xfrm>
            <a:off x="3909547" y="382831"/>
            <a:ext cx="50253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  <a:defRPr b="1" i="0" sz="40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" type="subTitle"/>
          </p:nvPr>
        </p:nvSpPr>
        <p:spPr>
          <a:xfrm>
            <a:off x="4405586" y="1199100"/>
            <a:ext cx="41361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8" name="Google Shape;48;p8"/>
          <p:cNvSpPr txBox="1"/>
          <p:nvPr>
            <p:ph idx="3" type="body"/>
          </p:nvPr>
        </p:nvSpPr>
        <p:spPr>
          <a:xfrm>
            <a:off x="4567131" y="1871021"/>
            <a:ext cx="38130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4" type="body"/>
          </p:nvPr>
        </p:nvSpPr>
        <p:spPr>
          <a:xfrm>
            <a:off x="4565556" y="2199732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5" type="body"/>
          </p:nvPr>
        </p:nvSpPr>
        <p:spPr>
          <a:xfrm>
            <a:off x="4565554" y="2899206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51" name="Google Shape;51;p8"/>
          <p:cNvCxnSpPr/>
          <p:nvPr/>
        </p:nvCxnSpPr>
        <p:spPr>
          <a:xfrm rot="10800000">
            <a:off x="5186146" y="2780080"/>
            <a:ext cx="2472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2" name="Google Shape;52;p8"/>
          <p:cNvGrpSpPr/>
          <p:nvPr/>
        </p:nvGrpSpPr>
        <p:grpSpPr>
          <a:xfrm>
            <a:off x="5698543" y="3507899"/>
            <a:ext cx="1280616" cy="1048339"/>
            <a:chOff x="2751337" y="1414797"/>
            <a:chExt cx="1865700" cy="2036400"/>
          </a:xfrm>
        </p:grpSpPr>
        <p:sp>
          <p:nvSpPr>
            <p:cNvPr id="53" name="Google Shape;53;p8"/>
            <p:cNvSpPr/>
            <p:nvPr/>
          </p:nvSpPr>
          <p:spPr>
            <a:xfrm>
              <a:off x="2751337" y="1414797"/>
              <a:ext cx="1865700" cy="203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pic>
          <p:nvPicPr>
            <p:cNvPr id="54" name="Google Shape;54;p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009900" y="1676401"/>
              <a:ext cx="1341128" cy="150468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5" name="Google Shape;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9751" y="4635311"/>
            <a:ext cx="3102624" cy="443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esentation Title 2">
  <p:cSld name="1_Presentation Title 2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/>
          <p:nvPr/>
        </p:nvSpPr>
        <p:spPr>
          <a:xfrm>
            <a:off x="0" y="3771901"/>
            <a:ext cx="9144000" cy="1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64666" y="4690584"/>
            <a:ext cx="3011001" cy="3226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9"/>
          <p:cNvGrpSpPr/>
          <p:nvPr/>
        </p:nvGrpSpPr>
        <p:grpSpPr>
          <a:xfrm>
            <a:off x="3762680" y="3240779"/>
            <a:ext cx="1618681" cy="1325085"/>
            <a:chOff x="2751337" y="1414797"/>
            <a:chExt cx="1865700" cy="2036400"/>
          </a:xfrm>
        </p:grpSpPr>
        <p:sp>
          <p:nvSpPr>
            <p:cNvPr id="60" name="Google Shape;60;p9"/>
            <p:cNvSpPr/>
            <p:nvPr/>
          </p:nvSpPr>
          <p:spPr>
            <a:xfrm>
              <a:off x="2751337" y="1414797"/>
              <a:ext cx="1865700" cy="203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pic>
          <p:nvPicPr>
            <p:cNvPr id="61" name="Google Shape;61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09900" y="1676401"/>
              <a:ext cx="1341128" cy="15046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9"/>
          <p:cNvSpPr txBox="1"/>
          <p:nvPr>
            <p:ph type="ctrTitle"/>
          </p:nvPr>
        </p:nvSpPr>
        <p:spPr>
          <a:xfrm>
            <a:off x="685800" y="357746"/>
            <a:ext cx="77724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ahoma"/>
              <a:buNone/>
              <a:defRPr b="1" i="0" sz="60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1143000" y="1473748"/>
            <a:ext cx="6858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2227482" y="2112236"/>
            <a:ext cx="46752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3" type="body"/>
          </p:nvPr>
        </p:nvSpPr>
        <p:spPr>
          <a:xfrm>
            <a:off x="685800" y="2457987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4" type="body"/>
          </p:nvPr>
        </p:nvSpPr>
        <p:spPr>
          <a:xfrm>
            <a:off x="4731145" y="2457987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67" name="Google Shape;67;p9"/>
          <p:cNvCxnSpPr/>
          <p:nvPr/>
        </p:nvCxnSpPr>
        <p:spPr>
          <a:xfrm>
            <a:off x="4567604" y="2447917"/>
            <a:ext cx="0" cy="5295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 2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Tahom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623888" y="3442098"/>
            <a:ext cx="78867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628650" y="1369219"/>
            <a:ext cx="3886200" cy="27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4629150" y="1369219"/>
            <a:ext cx="3886200" cy="27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" type="body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8" name="Google Shape;78;p12"/>
          <p:cNvSpPr txBox="1"/>
          <p:nvPr>
            <p:ph idx="2" type="body"/>
          </p:nvPr>
        </p:nvSpPr>
        <p:spPr>
          <a:xfrm>
            <a:off x="629842" y="1878806"/>
            <a:ext cx="3868200" cy="23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0" name="Google Shape;80;p12"/>
          <p:cNvSpPr txBox="1"/>
          <p:nvPr>
            <p:ph idx="4" type="body"/>
          </p:nvPr>
        </p:nvSpPr>
        <p:spPr>
          <a:xfrm>
            <a:off x="4629150" y="1878806"/>
            <a:ext cx="3887400" cy="23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photos">
  <p:cSld name="Two photo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>
            <p:ph idx="2" type="pic"/>
          </p:nvPr>
        </p:nvSpPr>
        <p:spPr>
          <a:xfrm>
            <a:off x="674103" y="517922"/>
            <a:ext cx="3560700" cy="32004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3"/>
          <p:cNvSpPr/>
          <p:nvPr>
            <p:ph idx="3" type="pic"/>
          </p:nvPr>
        </p:nvSpPr>
        <p:spPr>
          <a:xfrm>
            <a:off x="4957345" y="517922"/>
            <a:ext cx="3560700" cy="3200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" type="body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7" name="Google Shape;87;p14"/>
          <p:cNvSpPr txBox="1"/>
          <p:nvPr>
            <p:ph idx="2" type="body"/>
          </p:nvPr>
        </p:nvSpPr>
        <p:spPr>
          <a:xfrm>
            <a:off x="629841" y="1543050"/>
            <a:ext cx="2949300" cy="26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/>
          <p:nvPr>
            <p:ph idx="2" type="pic"/>
          </p:nvPr>
        </p:nvSpPr>
        <p:spPr>
          <a:xfrm>
            <a:off x="3887391" y="740570"/>
            <a:ext cx="3471900" cy="34704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5"/>
          <p:cNvSpPr txBox="1"/>
          <p:nvPr>
            <p:ph idx="1" type="body"/>
          </p:nvPr>
        </p:nvSpPr>
        <p:spPr>
          <a:xfrm>
            <a:off x="629841" y="1543050"/>
            <a:ext cx="2949300" cy="26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Information">
  <p:cSld name="Contact Informa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615413" y="1580264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2" type="body"/>
          </p:nvPr>
        </p:nvSpPr>
        <p:spPr>
          <a:xfrm>
            <a:off x="615413" y="1953178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3" type="body"/>
          </p:nvPr>
        </p:nvSpPr>
        <p:spPr>
          <a:xfrm>
            <a:off x="615413" y="2326092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4" type="body"/>
          </p:nvPr>
        </p:nvSpPr>
        <p:spPr>
          <a:xfrm>
            <a:off x="615413" y="2699006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6"/>
          <p:cNvSpPr txBox="1"/>
          <p:nvPr>
            <p:ph idx="5" type="body"/>
          </p:nvPr>
        </p:nvSpPr>
        <p:spPr>
          <a:xfrm>
            <a:off x="615413" y="3071921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6" type="body"/>
          </p:nvPr>
        </p:nvSpPr>
        <p:spPr>
          <a:xfrm>
            <a:off x="615413" y="3444836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6"/>
          <p:cNvSpPr txBox="1"/>
          <p:nvPr/>
        </p:nvSpPr>
        <p:spPr>
          <a:xfrm>
            <a:off x="615413" y="734096"/>
            <a:ext cx="6081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Contact Information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 Title" showMasterSp="0">
  <p:cSld name="Presentation 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>
            <p:ph type="ctrTitle"/>
          </p:nvPr>
        </p:nvSpPr>
        <p:spPr>
          <a:xfrm>
            <a:off x="685800" y="498728"/>
            <a:ext cx="77724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Tahoma"/>
              <a:buNone/>
              <a:defRPr b="1" i="0" sz="45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18"/>
          <p:cNvSpPr txBox="1"/>
          <p:nvPr>
            <p:ph idx="1" type="subTitle"/>
          </p:nvPr>
        </p:nvSpPr>
        <p:spPr>
          <a:xfrm>
            <a:off x="1143000" y="1614728"/>
            <a:ext cx="6858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grpSp>
        <p:nvGrpSpPr>
          <p:cNvPr id="109" name="Google Shape;109;p18"/>
          <p:cNvGrpSpPr/>
          <p:nvPr/>
        </p:nvGrpSpPr>
        <p:grpSpPr>
          <a:xfrm>
            <a:off x="3887373" y="3418225"/>
            <a:ext cx="1056173" cy="1154232"/>
            <a:chOff x="2751337" y="1414797"/>
            <a:chExt cx="1865700" cy="2036400"/>
          </a:xfrm>
        </p:grpSpPr>
        <p:sp>
          <p:nvSpPr>
            <p:cNvPr id="110" name="Google Shape;110;p18"/>
            <p:cNvSpPr/>
            <p:nvPr/>
          </p:nvSpPr>
          <p:spPr>
            <a:xfrm>
              <a:off x="2751337" y="1414797"/>
              <a:ext cx="1865700" cy="203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100"/>
            </a:p>
          </p:txBody>
        </p:sp>
        <p:pic>
          <p:nvPicPr>
            <p:cNvPr id="111" name="Google Shape;11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09900" y="1676401"/>
              <a:ext cx="1341128" cy="150468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2" name="Google Shape;11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4881" y="4654651"/>
            <a:ext cx="3120390" cy="44577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/>
          <p:nvPr>
            <p:ph idx="2" type="body"/>
          </p:nvPr>
        </p:nvSpPr>
        <p:spPr>
          <a:xfrm>
            <a:off x="2227483" y="2257126"/>
            <a:ext cx="46752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3" type="body"/>
          </p:nvPr>
        </p:nvSpPr>
        <p:spPr>
          <a:xfrm>
            <a:off x="685801" y="2602876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5" name="Google Shape;115;p18"/>
          <p:cNvSpPr txBox="1"/>
          <p:nvPr>
            <p:ph idx="4" type="body"/>
          </p:nvPr>
        </p:nvSpPr>
        <p:spPr>
          <a:xfrm>
            <a:off x="4731146" y="2602876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16" name="Google Shape;116;p18"/>
          <p:cNvCxnSpPr/>
          <p:nvPr/>
        </p:nvCxnSpPr>
        <p:spPr>
          <a:xfrm>
            <a:off x="4567604" y="2583094"/>
            <a:ext cx="0" cy="5295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628650" y="1369219"/>
            <a:ext cx="7886700" cy="26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ctrTitle"/>
          </p:nvPr>
        </p:nvSpPr>
        <p:spPr>
          <a:xfrm>
            <a:off x="685800" y="1246325"/>
            <a:ext cx="77724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Tahoma"/>
              <a:buNone/>
              <a:defRPr b="1" i="0" sz="45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0"/>
          <p:cNvSpPr txBox="1"/>
          <p:nvPr>
            <p:ph idx="1" type="subTitle"/>
          </p:nvPr>
        </p:nvSpPr>
        <p:spPr>
          <a:xfrm>
            <a:off x="1143000" y="2362325"/>
            <a:ext cx="6858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 Title 2" showMasterSp="0">
  <p:cSld name="Presentation Title 2"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>
            <p:ph idx="2" type="pic"/>
          </p:nvPr>
        </p:nvSpPr>
        <p:spPr>
          <a:xfrm>
            <a:off x="0" y="0"/>
            <a:ext cx="32934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21"/>
          <p:cNvSpPr/>
          <p:nvPr/>
        </p:nvSpPr>
        <p:spPr>
          <a:xfrm>
            <a:off x="3293390" y="0"/>
            <a:ext cx="5850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3180195" y="0"/>
            <a:ext cx="3321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1"/>
          <p:cNvSpPr txBox="1"/>
          <p:nvPr>
            <p:ph type="ctrTitle"/>
          </p:nvPr>
        </p:nvSpPr>
        <p:spPr>
          <a:xfrm>
            <a:off x="3909547" y="382831"/>
            <a:ext cx="50253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ahoma"/>
              <a:buNone/>
              <a:defRPr b="1" i="0" sz="30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1"/>
          <p:cNvSpPr txBox="1"/>
          <p:nvPr>
            <p:ph idx="1" type="subTitle"/>
          </p:nvPr>
        </p:nvSpPr>
        <p:spPr>
          <a:xfrm>
            <a:off x="4405586" y="1199100"/>
            <a:ext cx="41361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29" name="Google Shape;129;p21"/>
          <p:cNvSpPr txBox="1"/>
          <p:nvPr>
            <p:ph idx="3" type="body"/>
          </p:nvPr>
        </p:nvSpPr>
        <p:spPr>
          <a:xfrm>
            <a:off x="4567132" y="1871022"/>
            <a:ext cx="38130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4" type="body"/>
          </p:nvPr>
        </p:nvSpPr>
        <p:spPr>
          <a:xfrm>
            <a:off x="4565557" y="2199733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5" type="body"/>
          </p:nvPr>
        </p:nvSpPr>
        <p:spPr>
          <a:xfrm>
            <a:off x="4565554" y="2899206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32" name="Google Shape;132;p21"/>
          <p:cNvCxnSpPr/>
          <p:nvPr/>
        </p:nvCxnSpPr>
        <p:spPr>
          <a:xfrm rot="10800000">
            <a:off x="5186146" y="2780080"/>
            <a:ext cx="24720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33" name="Google Shape;133;p21"/>
          <p:cNvGrpSpPr/>
          <p:nvPr/>
        </p:nvGrpSpPr>
        <p:grpSpPr>
          <a:xfrm>
            <a:off x="5777937" y="3510301"/>
            <a:ext cx="1161771" cy="1269695"/>
            <a:chOff x="2751337" y="1414797"/>
            <a:chExt cx="1865700" cy="2036400"/>
          </a:xfrm>
        </p:grpSpPr>
        <p:sp>
          <p:nvSpPr>
            <p:cNvPr id="134" name="Google Shape;134;p21"/>
            <p:cNvSpPr/>
            <p:nvPr/>
          </p:nvSpPr>
          <p:spPr>
            <a:xfrm>
              <a:off x="2751337" y="1414797"/>
              <a:ext cx="1865700" cy="203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100"/>
            </a:p>
          </p:txBody>
        </p:sp>
        <p:pic>
          <p:nvPicPr>
            <p:cNvPr id="135" name="Google Shape;135;p2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009900" y="1676401"/>
              <a:ext cx="1341128" cy="150468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6" name="Google Shape;1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8286" y="4674663"/>
            <a:ext cx="3120390" cy="445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 Title 3">
  <p:cSld name="Presentation Title 3">
    <p:bg>
      <p:bgPr>
        <a:solidFill>
          <a:schemeClr val="dk2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/>
          <p:nvPr/>
        </p:nvSpPr>
        <p:spPr>
          <a:xfrm>
            <a:off x="0" y="3771901"/>
            <a:ext cx="9144000" cy="137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2"/>
          <p:cNvSpPr txBox="1"/>
          <p:nvPr>
            <p:ph type="ctrTitle"/>
          </p:nvPr>
        </p:nvSpPr>
        <p:spPr>
          <a:xfrm>
            <a:off x="685800" y="357747"/>
            <a:ext cx="77724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Tahoma"/>
              <a:buNone/>
              <a:defRPr b="1" i="0" sz="45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1" type="subTitle"/>
          </p:nvPr>
        </p:nvSpPr>
        <p:spPr>
          <a:xfrm>
            <a:off x="1143000" y="1473748"/>
            <a:ext cx="68580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1" name="Google Shape;141;p22"/>
          <p:cNvSpPr txBox="1"/>
          <p:nvPr>
            <p:ph idx="2" type="body"/>
          </p:nvPr>
        </p:nvSpPr>
        <p:spPr>
          <a:xfrm>
            <a:off x="2227483" y="2112237"/>
            <a:ext cx="4675200" cy="2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3" type="body"/>
          </p:nvPr>
        </p:nvSpPr>
        <p:spPr>
          <a:xfrm>
            <a:off x="685801" y="2457988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3" name="Google Shape;143;p22"/>
          <p:cNvSpPr txBox="1"/>
          <p:nvPr>
            <p:ph idx="4" type="body"/>
          </p:nvPr>
        </p:nvSpPr>
        <p:spPr>
          <a:xfrm>
            <a:off x="4731146" y="2457988"/>
            <a:ext cx="37131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44" name="Google Shape;144;p22"/>
          <p:cNvCxnSpPr/>
          <p:nvPr/>
        </p:nvCxnSpPr>
        <p:spPr>
          <a:xfrm>
            <a:off x="4567604" y="2447918"/>
            <a:ext cx="0" cy="5295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45" name="Google Shape;145;p22"/>
          <p:cNvGrpSpPr/>
          <p:nvPr/>
        </p:nvGrpSpPr>
        <p:grpSpPr>
          <a:xfrm>
            <a:off x="3986643" y="3158072"/>
            <a:ext cx="1161771" cy="1269695"/>
            <a:chOff x="2751337" y="1414797"/>
            <a:chExt cx="1865700" cy="2036400"/>
          </a:xfrm>
        </p:grpSpPr>
        <p:sp>
          <p:nvSpPr>
            <p:cNvPr id="146" name="Google Shape;146;p22"/>
            <p:cNvSpPr/>
            <p:nvPr/>
          </p:nvSpPr>
          <p:spPr>
            <a:xfrm>
              <a:off x="2751337" y="1414797"/>
              <a:ext cx="1865700" cy="2036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100"/>
            </a:p>
          </p:txBody>
        </p:sp>
        <p:pic>
          <p:nvPicPr>
            <p:cNvPr id="147" name="Google Shape;147;p2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009900" y="1676401"/>
              <a:ext cx="1341128" cy="150468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8" name="Google Shape;14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0972" y="4546795"/>
            <a:ext cx="3432429" cy="36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 2" type="secHead">
  <p:cSld name="SECTION_HEADER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623888" y="1282305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Tahoma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623888" y="3442099"/>
            <a:ext cx="78867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628650" y="1369219"/>
            <a:ext cx="3886200" cy="27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2" type="body"/>
          </p:nvPr>
        </p:nvSpPr>
        <p:spPr>
          <a:xfrm>
            <a:off x="4629150" y="1369219"/>
            <a:ext cx="3886200" cy="27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629841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629842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59" name="Google Shape;159;p25"/>
          <p:cNvSpPr txBox="1"/>
          <p:nvPr>
            <p:ph idx="2" type="body"/>
          </p:nvPr>
        </p:nvSpPr>
        <p:spPr>
          <a:xfrm>
            <a:off x="629842" y="1878806"/>
            <a:ext cx="3868200" cy="23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0" name="Google Shape;160;p25"/>
          <p:cNvSpPr txBox="1"/>
          <p:nvPr>
            <p:ph idx="3" type="body"/>
          </p:nvPr>
        </p:nvSpPr>
        <p:spPr>
          <a:xfrm>
            <a:off x="4629151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61" name="Google Shape;161;p25"/>
          <p:cNvSpPr txBox="1"/>
          <p:nvPr>
            <p:ph idx="4" type="body"/>
          </p:nvPr>
        </p:nvSpPr>
        <p:spPr>
          <a:xfrm>
            <a:off x="4629151" y="1878806"/>
            <a:ext cx="3887400" cy="23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photos">
  <p:cSld name="Two photos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/>
          <p:nvPr>
            <p:ph idx="2" type="pic"/>
          </p:nvPr>
        </p:nvSpPr>
        <p:spPr>
          <a:xfrm>
            <a:off x="674104" y="517922"/>
            <a:ext cx="35607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26"/>
          <p:cNvSpPr/>
          <p:nvPr>
            <p:ph idx="3" type="pic"/>
          </p:nvPr>
        </p:nvSpPr>
        <p:spPr>
          <a:xfrm>
            <a:off x="4957345" y="517922"/>
            <a:ext cx="35607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ahoma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7" name="Google Shape;167;p27"/>
          <p:cNvSpPr txBox="1"/>
          <p:nvPr>
            <p:ph idx="1" type="body"/>
          </p:nvPr>
        </p:nvSpPr>
        <p:spPr>
          <a:xfrm>
            <a:off x="3887391" y="740570"/>
            <a:ext cx="4629000" cy="3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68" name="Google Shape;168;p27"/>
          <p:cNvSpPr txBox="1"/>
          <p:nvPr>
            <p:ph idx="2" type="body"/>
          </p:nvPr>
        </p:nvSpPr>
        <p:spPr>
          <a:xfrm>
            <a:off x="629841" y="1543051"/>
            <a:ext cx="2949300" cy="26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type="title"/>
          </p:nvPr>
        </p:nvSpPr>
        <p:spPr>
          <a:xfrm>
            <a:off x="629841" y="342900"/>
            <a:ext cx="2949300" cy="12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Tahoma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1" name="Google Shape;171;p28"/>
          <p:cNvSpPr/>
          <p:nvPr>
            <p:ph idx="2" type="pic"/>
          </p:nvPr>
        </p:nvSpPr>
        <p:spPr>
          <a:xfrm>
            <a:off x="3887391" y="740570"/>
            <a:ext cx="4629000" cy="3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2" name="Google Shape;172;p28"/>
          <p:cNvSpPr txBox="1"/>
          <p:nvPr>
            <p:ph idx="1" type="body"/>
          </p:nvPr>
        </p:nvSpPr>
        <p:spPr>
          <a:xfrm>
            <a:off x="629841" y="1543051"/>
            <a:ext cx="2949300" cy="26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628650" y="1369219"/>
            <a:ext cx="7886700" cy="27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5" name="Google Shape;175;p29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Information">
  <p:cSld name="Contact Information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/>
          <p:nvPr>
            <p:ph idx="1" type="body"/>
          </p:nvPr>
        </p:nvSpPr>
        <p:spPr>
          <a:xfrm>
            <a:off x="615413" y="1580264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8" name="Google Shape;178;p30"/>
          <p:cNvSpPr txBox="1"/>
          <p:nvPr>
            <p:ph idx="2" type="body"/>
          </p:nvPr>
        </p:nvSpPr>
        <p:spPr>
          <a:xfrm>
            <a:off x="615413" y="1953179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9" name="Google Shape;179;p30"/>
          <p:cNvSpPr txBox="1"/>
          <p:nvPr>
            <p:ph idx="3" type="body"/>
          </p:nvPr>
        </p:nvSpPr>
        <p:spPr>
          <a:xfrm>
            <a:off x="615413" y="2326093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0" name="Google Shape;180;p30"/>
          <p:cNvSpPr txBox="1"/>
          <p:nvPr>
            <p:ph idx="4" type="body"/>
          </p:nvPr>
        </p:nvSpPr>
        <p:spPr>
          <a:xfrm>
            <a:off x="615413" y="2699007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1" name="Google Shape;181;p30"/>
          <p:cNvSpPr txBox="1"/>
          <p:nvPr>
            <p:ph idx="5" type="body"/>
          </p:nvPr>
        </p:nvSpPr>
        <p:spPr>
          <a:xfrm>
            <a:off x="615413" y="3071921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2" name="Google Shape;182;p30"/>
          <p:cNvSpPr txBox="1"/>
          <p:nvPr>
            <p:ph idx="6" type="body"/>
          </p:nvPr>
        </p:nvSpPr>
        <p:spPr>
          <a:xfrm>
            <a:off x="615413" y="3444837"/>
            <a:ext cx="78870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3" name="Google Shape;183;p30"/>
          <p:cNvSpPr txBox="1"/>
          <p:nvPr/>
        </p:nvSpPr>
        <p:spPr>
          <a:xfrm>
            <a:off x="615414" y="734096"/>
            <a:ext cx="60816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Contact Information</a:t>
            </a:r>
            <a:endParaRPr sz="110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idx="11" type="ftr"/>
          </p:nvPr>
        </p:nvSpPr>
        <p:spPr>
          <a:xfrm>
            <a:off x="4191000" y="4729163"/>
            <a:ext cx="419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6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image" Target="../media/image3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4543425"/>
            <a:ext cx="9144000" cy="60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Google Shape;11;p1"/>
          <p:cNvGrpSpPr/>
          <p:nvPr/>
        </p:nvGrpSpPr>
        <p:grpSpPr>
          <a:xfrm>
            <a:off x="628537" y="4581120"/>
            <a:ext cx="646272" cy="526565"/>
            <a:chOff x="4738264" y="2128413"/>
            <a:chExt cx="2640000" cy="2868000"/>
          </a:xfrm>
        </p:grpSpPr>
        <p:sp>
          <p:nvSpPr>
            <p:cNvPr id="12" name="Google Shape;12;p1"/>
            <p:cNvSpPr/>
            <p:nvPr/>
          </p:nvSpPr>
          <p:spPr>
            <a:xfrm>
              <a:off x="4738264" y="2128413"/>
              <a:ext cx="2640000" cy="2868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" name="Google Shape;13;p1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5124450" y="2514600"/>
              <a:ext cx="1867727" cy="2095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Google Shape;14;p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ahoma"/>
              <a:buNone/>
              <a:defRPr b="1" i="0" sz="4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" name="Google Shape;15;p1"/>
          <p:cNvSpPr txBox="1"/>
          <p:nvPr>
            <p:ph idx="1" type="body"/>
          </p:nvPr>
        </p:nvSpPr>
        <p:spPr>
          <a:xfrm>
            <a:off x="628650" y="1369219"/>
            <a:ext cx="7886700" cy="27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6" name="Google Shape;16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25658" y="4700686"/>
            <a:ext cx="1766488" cy="25235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628650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Tahoma"/>
              <a:buNone/>
              <a:defRPr b="1" i="0" sz="3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628650" y="1369219"/>
            <a:ext cx="7886700" cy="27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17"/>
          <p:cNvSpPr/>
          <p:nvPr/>
        </p:nvSpPr>
        <p:spPr>
          <a:xfrm>
            <a:off x="0" y="4318687"/>
            <a:ext cx="9144000" cy="824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508172" y="4439795"/>
            <a:ext cx="519273" cy="582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94261" y="4562512"/>
            <a:ext cx="2360143" cy="33716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Relationship Id="rId5" Type="http://schemas.openxmlformats.org/officeDocument/2006/relationships/image" Target="../media/image3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Relationship Id="rId4" Type="http://schemas.openxmlformats.org/officeDocument/2006/relationships/image" Target="../media/image32.png"/><Relationship Id="rId5" Type="http://schemas.openxmlformats.org/officeDocument/2006/relationships/image" Target="../media/image31.png"/><Relationship Id="rId6" Type="http://schemas.openxmlformats.org/officeDocument/2006/relationships/image" Target="../media/image38.png"/><Relationship Id="rId7" Type="http://schemas.openxmlformats.org/officeDocument/2006/relationships/image" Target="../media/image44.png"/><Relationship Id="rId8" Type="http://schemas.openxmlformats.org/officeDocument/2006/relationships/image" Target="../media/image4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4.png"/><Relationship Id="rId4" Type="http://schemas.openxmlformats.org/officeDocument/2006/relationships/image" Target="../media/image56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7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0.png"/><Relationship Id="rId4" Type="http://schemas.openxmlformats.org/officeDocument/2006/relationships/image" Target="../media/image5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0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3.xml"/><Relationship Id="rId3" Type="http://schemas.openxmlformats.org/officeDocument/2006/relationships/hyperlink" Target="https://costsandreturns.nmsu.edu/" TargetMode="Externa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1.png"/><Relationship Id="rId4" Type="http://schemas.openxmlformats.org/officeDocument/2006/relationships/image" Target="../media/image63.png"/><Relationship Id="rId5" Type="http://schemas.openxmlformats.org/officeDocument/2006/relationships/image" Target="../media/image65.png"/><Relationship Id="rId6" Type="http://schemas.openxmlformats.org/officeDocument/2006/relationships/image" Target="../media/image6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6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2"/>
          <p:cNvSpPr txBox="1"/>
          <p:nvPr/>
        </p:nvSpPr>
        <p:spPr>
          <a:xfrm>
            <a:off x="457200" y="1461200"/>
            <a:ext cx="8229600" cy="1828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3810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3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2" name="Google Shape;192;p32"/>
          <p:cNvSpPr txBox="1"/>
          <p:nvPr/>
        </p:nvSpPr>
        <p:spPr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3810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 u="sng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93" name="Google Shape;193;p32"/>
          <p:cNvSpPr txBox="1"/>
          <p:nvPr>
            <p:ph idx="4294967295" type="ctrTitle"/>
          </p:nvPr>
        </p:nvSpPr>
        <p:spPr>
          <a:xfrm>
            <a:off x="0" y="0"/>
            <a:ext cx="9144000" cy="2904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3810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en-US" sz="4700">
                <a:solidFill>
                  <a:schemeClr val="lt1"/>
                </a:solidFill>
              </a:rPr>
              <a:t>Cost of Production</a:t>
            </a:r>
            <a:endParaRPr sz="47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en-US" sz="4700">
                <a:solidFill>
                  <a:schemeClr val="lt1"/>
                </a:solidFill>
              </a:rPr>
              <a:t>Essentials for Producers</a:t>
            </a:r>
            <a:endParaRPr sz="4700">
              <a:solidFill>
                <a:schemeClr val="lt1"/>
              </a:solidFill>
            </a:endParaRPr>
          </a:p>
        </p:txBody>
      </p:sp>
      <p:sp>
        <p:nvSpPr>
          <p:cNvPr id="194" name="Google Shape;194;p32"/>
          <p:cNvSpPr txBox="1"/>
          <p:nvPr/>
        </p:nvSpPr>
        <p:spPr>
          <a:xfrm>
            <a:off x="6979750" y="4605825"/>
            <a:ext cx="2164200" cy="542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E6B8AF"/>
                </a:solidFill>
                <a:latin typeface="Open Sans"/>
                <a:ea typeface="Open Sans"/>
                <a:cs typeface="Open Sans"/>
                <a:sym typeface="Open Sans"/>
              </a:rPr>
              <a:t>Oct 2026</a:t>
            </a:r>
            <a:endParaRPr sz="2200">
              <a:solidFill>
                <a:srgbClr val="E6B8A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5" name="Google Shape;195;p32"/>
          <p:cNvSpPr txBox="1"/>
          <p:nvPr/>
        </p:nvSpPr>
        <p:spPr>
          <a:xfrm>
            <a:off x="4954275" y="3428900"/>
            <a:ext cx="4189800" cy="914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EFFFF"/>
                </a:solidFill>
                <a:latin typeface="Tahoma"/>
                <a:ea typeface="Tahoma"/>
                <a:cs typeface="Tahoma"/>
                <a:sym typeface="Tahoma"/>
              </a:rPr>
              <a:t>Jason Banegas</a:t>
            </a:r>
            <a:endParaRPr b="1" sz="1800">
              <a:solidFill>
                <a:srgbClr val="FEFFF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EFFFF"/>
                </a:solidFill>
                <a:latin typeface="Tahoma"/>
                <a:ea typeface="Tahoma"/>
                <a:cs typeface="Tahoma"/>
                <a:sym typeface="Tahoma"/>
              </a:rPr>
              <a:t>Extension Economist </a:t>
            </a:r>
            <a:endParaRPr sz="1800">
              <a:solidFill>
                <a:srgbClr val="FEFFFF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EFFFF"/>
                </a:solidFill>
                <a:latin typeface="Tahoma"/>
                <a:ea typeface="Tahoma"/>
                <a:cs typeface="Tahoma"/>
                <a:sym typeface="Tahoma"/>
              </a:rPr>
              <a:t>Cooperative Extension Service </a:t>
            </a:r>
            <a:endParaRPr sz="1800">
              <a:solidFill>
                <a:srgbClr val="FE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96" name="Google Shape;19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89" y="3428901"/>
            <a:ext cx="311596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/>
        </p:nvSpPr>
        <p:spPr>
          <a:xfrm>
            <a:off x="182875" y="182875"/>
            <a:ext cx="8657400" cy="415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2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Growing as a Responsibility, not Just a Commodity </a:t>
            </a:r>
            <a:endParaRPr b="1" sz="27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2" name="Google Shape;202;p33"/>
          <p:cNvSpPr txBox="1"/>
          <p:nvPr/>
        </p:nvSpPr>
        <p:spPr>
          <a:xfrm>
            <a:off x="0" y="914400"/>
            <a:ext cx="9144000" cy="3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Medium"/>
              <a:buChar char="●"/>
            </a:pPr>
            <a:r>
              <a:rPr lang="en-US" sz="24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How do we manage scarce resources? </a:t>
            </a:r>
            <a:endParaRPr sz="24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Medium"/>
              <a:buChar char="●"/>
            </a:pPr>
            <a:r>
              <a:rPr lang="en-US" sz="24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How do we prepare for uncertainty? </a:t>
            </a:r>
            <a:endParaRPr sz="24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Medium"/>
              <a:buChar char="●"/>
            </a:pPr>
            <a:r>
              <a:rPr lang="en-US" sz="24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What makes an operation sustainable? </a:t>
            </a:r>
            <a:endParaRPr sz="24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Medium"/>
              <a:buChar char="●"/>
            </a:pPr>
            <a:r>
              <a:rPr lang="en-US" sz="24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How do individual decisions affect family and community well-being? </a:t>
            </a:r>
            <a:endParaRPr sz="9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203" name="Google Shape;203;p33" title="acorn-clipart-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49768" y="1139200"/>
            <a:ext cx="956825" cy="145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/>
        </p:nvSpPr>
        <p:spPr>
          <a:xfrm>
            <a:off x="182880" y="182880"/>
            <a:ext cx="8001000" cy="461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2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Why is This Important?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34"/>
          <p:cNvSpPr txBox="1"/>
          <p:nvPr/>
        </p:nvSpPr>
        <p:spPr>
          <a:xfrm>
            <a:off x="0" y="914400"/>
            <a:ext cx="9144000" cy="3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Medium"/>
              <a:buChar char="●"/>
            </a:pPr>
            <a:r>
              <a:rPr lang="en-US" sz="24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Knowing what it costs to produce each unit of your product helps you make better decisions about pricing, resource use, and future investments. </a:t>
            </a:r>
            <a:endParaRPr sz="24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Medium"/>
              <a:buChar char="●"/>
            </a:pPr>
            <a:r>
              <a:rPr lang="en-US" sz="24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It helps you identify which enterprises are supporting your operation, where costs or risks are increasing, and what changes could improve sustainability.</a:t>
            </a:r>
            <a:endParaRPr sz="9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375" y="92725"/>
            <a:ext cx="4370575" cy="24713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5" name="Google Shape;21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350" y="2680175"/>
            <a:ext cx="4043866" cy="22746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6" name="Google Shape;21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2875" y="92726"/>
            <a:ext cx="3407782" cy="22746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7" name="Google Shape;217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8651" y="2451275"/>
            <a:ext cx="3296573" cy="25481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/>
        </p:nvSpPr>
        <p:spPr>
          <a:xfrm>
            <a:off x="0" y="0"/>
            <a:ext cx="9144000" cy="434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Minimize Risk </a:t>
            </a:r>
            <a:endParaRPr b="1" sz="54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and </a:t>
            </a:r>
            <a:endParaRPr b="1" sz="54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Maximize Opportunity</a:t>
            </a:r>
            <a:endParaRPr b="1" sz="54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AGENDA - Topics We Will Cover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37"/>
          <p:cNvSpPr txBox="1"/>
          <p:nvPr/>
        </p:nvSpPr>
        <p:spPr>
          <a:xfrm>
            <a:off x="182875" y="640075"/>
            <a:ext cx="8778300" cy="3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Recordkeeping, </a:t>
            </a: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Business, and Stewardship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Build a Tool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○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Exercise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Decision-Making &amp; Risk Management</a:t>
            </a:r>
            <a:endParaRPr sz="20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0" name="Google Shape;230;p37" title="73de5b94109d31709635546da0f2a487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9322" y="842175"/>
            <a:ext cx="1534225" cy="323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 txBox="1"/>
          <p:nvPr/>
        </p:nvSpPr>
        <p:spPr>
          <a:xfrm>
            <a:off x="0" y="0"/>
            <a:ext cx="9144000" cy="434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2286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Business Concepts</a:t>
            </a:r>
            <a:endParaRPr b="1" sz="60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2286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and Stewardship</a:t>
            </a:r>
            <a:endParaRPr b="1" sz="60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2286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6" name="Google Shape;23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2650" y="2894674"/>
            <a:ext cx="1838700" cy="1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 Question of Value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" name="Google Shape;242;p39"/>
          <p:cNvSpPr txBox="1"/>
          <p:nvPr/>
        </p:nvSpPr>
        <p:spPr>
          <a:xfrm>
            <a:off x="182850" y="692100"/>
            <a:ext cx="5741100" cy="36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responsibilities come with growing a crop or raising an animal beyond producing something we can sell?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3" name="Google Shape;24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3950" y="1521976"/>
            <a:ext cx="2931076" cy="195405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0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 Question of Value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" name="Google Shape;249;p40"/>
          <p:cNvSpPr txBox="1"/>
          <p:nvPr/>
        </p:nvSpPr>
        <p:spPr>
          <a:xfrm>
            <a:off x="182850" y="692100"/>
            <a:ext cx="8642100" cy="36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 Farm or Ranch budget can separate:</a:t>
            </a:r>
            <a:endParaRPr sz="2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en-US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Products sold for cash.</a:t>
            </a:r>
            <a:endParaRPr sz="2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en-US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Products retained for household use or seed.</a:t>
            </a:r>
            <a:endParaRPr sz="2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en-US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Products given away or exchanged.</a:t>
            </a:r>
            <a:endParaRPr sz="2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en-US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Inputs and resources used to produce all of them.</a:t>
            </a:r>
            <a:endParaRPr sz="2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0" name="Google Shape;25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524" y="446323"/>
            <a:ext cx="1399425" cy="1399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Sarah’s Scenario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" name="Google Shape;256;p41"/>
          <p:cNvSpPr txBox="1"/>
          <p:nvPr/>
        </p:nvSpPr>
        <p:spPr>
          <a:xfrm>
            <a:off x="182850" y="692100"/>
            <a:ext cx="5957400" cy="36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34925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</a:pPr>
            <a:r>
              <a:rPr b="1"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</a:t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2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Grows corn and has a small herd of sheep.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2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Has a job in town and uses that income for her supplies/feed/other expenses.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2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Spends 6 hours a week on average taking care of crops and livestock.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2" marL="685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Shares her harvest among her family and neighbors.</a:t>
            </a:r>
            <a:endParaRPr sz="1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7" name="Google Shape;25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0250" y="1569213"/>
            <a:ext cx="2789349" cy="1859574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2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Sarah’s Scenario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" name="Google Shape;263;p42"/>
          <p:cNvSpPr txBox="1"/>
          <p:nvPr/>
        </p:nvSpPr>
        <p:spPr>
          <a:xfrm>
            <a:off x="182850" y="692100"/>
            <a:ext cx="8778300" cy="16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536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Open Sans"/>
              <a:buChar char="●"/>
            </a:pPr>
            <a:r>
              <a:rPr b="1" lang="en-US" sz="4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Does Sarah have a Business?</a:t>
            </a:r>
            <a:endParaRPr b="1" sz="3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4" name="Google Shape;26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250" y="2089613"/>
            <a:ext cx="3155313" cy="210354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5" name="Google Shape;26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6400" y="2306592"/>
            <a:ext cx="2504356" cy="166957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6" name="Google Shape;266;p42" title="money-4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9712" y="2306600"/>
            <a:ext cx="1669574" cy="166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3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Sarah’s Scenario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" name="Google Shape;272;p43"/>
          <p:cNvSpPr txBox="1"/>
          <p:nvPr/>
        </p:nvSpPr>
        <p:spPr>
          <a:xfrm>
            <a:off x="182850" y="640075"/>
            <a:ext cx="8778300" cy="368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 sees an opportunity: Demand for her corn and sheep products in her local market.</a:t>
            </a:r>
            <a:endParaRPr b="1"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14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Open Sans"/>
              <a:buChar char="●"/>
            </a:pPr>
            <a:r>
              <a:rPr lang="en-US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 calculates costs (Feed, water, labor, packaging…etc.)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14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Open Sans"/>
              <a:buChar char="●"/>
            </a:pPr>
            <a:r>
              <a:rPr lang="en-US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Sets prices to reflect quality of product and her costs.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14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Open Sans"/>
              <a:buChar char="●"/>
            </a:pPr>
            <a:r>
              <a:rPr lang="en-US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 sells wool harvest for $400, one of her lambs for $250, and an older ewe for $175, and sells $125 of corn each week for 4 weeks at the local farmer’s market.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14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Open Sans"/>
              <a:buChar char="●"/>
            </a:pPr>
            <a:r>
              <a:rPr lang="en-US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 records all of her income and expenses and has a $325 profit over the year. 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714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Open Sans"/>
              <a:buChar char="●"/>
            </a:pPr>
            <a:r>
              <a:rPr lang="en-US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 still has a herd of sheep (replaced an old ewe with a lamb she kept), kept corn seed for next year, and gave her family and neighbors some corn and wool as well.</a:t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4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Sarah’s Business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" name="Google Shape;278;p44"/>
          <p:cNvSpPr txBox="1"/>
          <p:nvPr/>
        </p:nvSpPr>
        <p:spPr>
          <a:xfrm>
            <a:off x="182850" y="640075"/>
            <a:ext cx="8778300" cy="368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Can Sarah keep doing what she is doing?</a:t>
            </a:r>
            <a:endParaRPr sz="2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Can Sarah expand the farm and livestock operation?</a:t>
            </a:r>
            <a:endParaRPr sz="2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9" name="Google Shape;279;p44" title="windpump-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8175" y="2775875"/>
            <a:ext cx="928725" cy="219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5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Good </a:t>
            </a: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Business Can be </a:t>
            </a: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Stewardship</a:t>
            </a:r>
            <a:endParaRPr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" name="Google Shape;285;p45"/>
          <p:cNvSpPr txBox="1"/>
          <p:nvPr/>
        </p:nvSpPr>
        <p:spPr>
          <a:xfrm>
            <a:off x="182850" y="640075"/>
            <a:ext cx="8778300" cy="368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4222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Open Sans"/>
              <a:buChar char="●"/>
            </a:pPr>
            <a:r>
              <a:rPr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Profitability, Sustainability, and </a:t>
            </a:r>
            <a:r>
              <a:rPr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Reinvestment </a:t>
            </a:r>
            <a:endParaRPr sz="2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Open Sans"/>
              <a:buChar char="○"/>
            </a:pPr>
            <a:r>
              <a:rPr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Using profits to buy better tools and equipment, expand acreage, connect with more customers, </a:t>
            </a:r>
            <a:r>
              <a:rPr b="1"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improve</a:t>
            </a:r>
            <a:r>
              <a:rPr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land and </a:t>
            </a:r>
            <a:r>
              <a:rPr b="1"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grow</a:t>
            </a:r>
            <a:r>
              <a:rPr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herds.</a:t>
            </a:r>
            <a:endParaRPr sz="2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Open Sans"/>
              <a:buChar char="○"/>
            </a:pPr>
            <a:r>
              <a:rPr b="1"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Invest</a:t>
            </a:r>
            <a:r>
              <a:rPr lang="en-US" sz="2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in your family and community with your production.</a:t>
            </a:r>
            <a:endParaRPr sz="2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6" name="Google Shape;28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9049" y="3742323"/>
            <a:ext cx="1313825" cy="1313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6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If Something Matters, it Should be Measured</a:t>
            </a:r>
            <a:endParaRPr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" name="Google Shape;292;p46"/>
          <p:cNvSpPr txBox="1"/>
          <p:nvPr/>
        </p:nvSpPr>
        <p:spPr>
          <a:xfrm>
            <a:off x="0" y="640075"/>
            <a:ext cx="7304700" cy="367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Calculate cost per unit.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028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Do you know how much your business is costing you?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Determine profitability per animal/acre.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0287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Do you have $ left over after accounting for expenses?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Compare across years or against other producers.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Identify where cost can be cut and revenue increased.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3" name="Google Shape;293;p46" title="scale-clipart-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0975" y="2087150"/>
            <a:ext cx="1488850" cy="128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7"/>
          <p:cNvSpPr txBox="1"/>
          <p:nvPr/>
        </p:nvSpPr>
        <p:spPr>
          <a:xfrm>
            <a:off x="0" y="0"/>
            <a:ext cx="9144000" cy="434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Recordkeeping</a:t>
            </a:r>
            <a:endParaRPr b="1" sz="54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(a story of your operation)</a:t>
            </a:r>
            <a:endParaRPr b="1" sz="29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0" name="Google Shape;300;p47" title="egyptian-pattern-clipart-l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07534"/>
            <a:ext cx="9144000" cy="1307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8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Records Should Producers Keep?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306" name="Google Shape;306;p48"/>
          <p:cNvGraphicFramePr/>
          <p:nvPr/>
        </p:nvGraphicFramePr>
        <p:xfrm>
          <a:off x="315950" y="1262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{026A5E91-3435-4DB9-BBA8-A687430AEC37}</a:tableStyleId>
              </a:tblPr>
              <a:tblGrid>
                <a:gridCol w="4199175"/>
                <a:gridCol w="4312925"/>
              </a:tblGrid>
              <a:tr h="1550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sng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Financial Records</a:t>
                      </a:r>
                      <a:endParaRPr b="1" sz="1300" u="sng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Income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Expenses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Loans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Assets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sng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Production Records</a:t>
                      </a:r>
                      <a:endParaRPr sz="1300" u="sng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Crop yields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Livestock performance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Feed use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58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sng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Legal Records</a:t>
                      </a:r>
                      <a:endParaRPr sz="1300" u="sng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Leases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Insurance papers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Ownership documents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300" u="sng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Tax Records</a:t>
                      </a:r>
                      <a:endParaRPr sz="1300" u="sng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Receipts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Invoices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1115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300"/>
                        <a:buFont typeface="Open Sans"/>
                        <a:buChar char="●"/>
                      </a:pPr>
                      <a:r>
                        <a:rPr lang="en-US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Payroll records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7" name="Google Shape;307;p48"/>
          <p:cNvSpPr txBox="1"/>
          <p:nvPr/>
        </p:nvSpPr>
        <p:spPr>
          <a:xfrm>
            <a:off x="182850" y="648270"/>
            <a:ext cx="87783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Four Main Types of Records</a:t>
            </a:r>
            <a:endParaRPr i="0" sz="28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9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Simple Record Keeping Goals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" name="Google Shape;313;p49"/>
          <p:cNvSpPr txBox="1"/>
          <p:nvPr/>
        </p:nvSpPr>
        <p:spPr>
          <a:xfrm>
            <a:off x="182875" y="697975"/>
            <a:ext cx="8778300" cy="38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Stay organized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Save time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Reduce stress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Assess your Solvency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Assess your Liquidity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Keep records simple enough that you will actually use them.</a:t>
            </a:r>
            <a:endParaRPr b="1" sz="2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" name="Google Shape;314;p49"/>
          <p:cNvSpPr txBox="1"/>
          <p:nvPr/>
        </p:nvSpPr>
        <p:spPr>
          <a:xfrm>
            <a:off x="4494200" y="760900"/>
            <a:ext cx="4314300" cy="557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70000"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7704"/>
              <a:buFont typeface="Arial"/>
              <a:buNone/>
            </a:pPr>
            <a:r>
              <a:rPr b="1" lang="en-US" sz="3375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Method to the Madness!!!</a:t>
            </a:r>
            <a:endParaRPr b="1" sz="3375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5" name="Google Shape;315;p49" title="corn-stalk-clipart-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979198">
            <a:off x="7924048" y="2191620"/>
            <a:ext cx="679857" cy="87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9" title="paperwork-with-text-remix-clipart-m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351289" y="2076075"/>
            <a:ext cx="2205774" cy="170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9" title="money-4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98971">
            <a:off x="7794225" y="3130401"/>
            <a:ext cx="611421" cy="611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9" title="rainy-cloud-clipart-md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4975" y="1206560"/>
            <a:ext cx="1777401" cy="184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9" title="farmer-clipart-md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1924" y="1930970"/>
            <a:ext cx="1301300" cy="184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9" title="goat-clipart-md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471298">
            <a:off x="5078709" y="1384711"/>
            <a:ext cx="1042380" cy="961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0"/>
          <p:cNvSpPr txBox="1"/>
          <p:nvPr/>
        </p:nvSpPr>
        <p:spPr>
          <a:xfrm>
            <a:off x="0" y="0"/>
            <a:ext cx="9144000" cy="434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60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Financial Statements</a:t>
            </a:r>
            <a:endParaRPr i="1" sz="28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6" name="Google Shape;326;p50" title="money-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1076" y="2720250"/>
            <a:ext cx="1721850" cy="172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1"/>
          <p:cNvSpPr txBox="1"/>
          <p:nvPr>
            <p:ph type="title"/>
          </p:nvPr>
        </p:nvSpPr>
        <p:spPr>
          <a:xfrm>
            <a:off x="0" y="685800"/>
            <a:ext cx="9144000" cy="36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92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Open Sans"/>
              <a:buChar char="●"/>
            </a:pPr>
            <a:r>
              <a:rPr lang="en-US" sz="1900">
                <a:latin typeface="Open Sans"/>
                <a:ea typeface="Open Sans"/>
                <a:cs typeface="Open Sans"/>
                <a:sym typeface="Open Sans"/>
              </a:rPr>
              <a:t>The movement of FUNDS in and out of an operation (usually on a monthly basis).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38761D"/>
                </a:solidFill>
                <a:latin typeface="Open Sans"/>
                <a:ea typeface="Open Sans"/>
                <a:cs typeface="Open Sans"/>
                <a:sym typeface="Open Sans"/>
              </a:rPr>
              <a:t>CASH FLOW helps a business GO!</a:t>
            </a:r>
            <a:endParaRPr sz="1900">
              <a:solidFill>
                <a:srgbClr val="38761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" name="Google Shape;332;p51"/>
          <p:cNvSpPr txBox="1"/>
          <p:nvPr>
            <p:ph type="title"/>
          </p:nvPr>
        </p:nvSpPr>
        <p:spPr>
          <a:xfrm>
            <a:off x="0" y="1602900"/>
            <a:ext cx="3591300" cy="22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AutoNum type="arabicPeriod"/>
            </a:pPr>
            <a:r>
              <a:rPr lang="en-US" sz="1700">
                <a:latin typeface="Open Sans"/>
                <a:ea typeface="Open Sans"/>
                <a:cs typeface="Open Sans"/>
                <a:sym typeface="Open Sans"/>
              </a:rPr>
              <a:t>BEGINNING CASH BALANCE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Font typeface="Open Sans"/>
              <a:buAutoNum type="arabicPeriod"/>
            </a:pPr>
            <a:r>
              <a:rPr lang="en-US" sz="1700">
                <a:latin typeface="Open Sans"/>
                <a:ea typeface="Open Sans"/>
                <a:cs typeface="Open Sans"/>
                <a:sym typeface="Open Sans"/>
              </a:rPr>
              <a:t>CASH INFLOWS / Revenue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-US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Sales (livestock, crops, hay)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-US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Government payments (ARC/PLC, EQIP)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-US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Loans or advances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" name="Google Shape;333;p51"/>
          <p:cNvSpPr txBox="1"/>
          <p:nvPr/>
        </p:nvSpPr>
        <p:spPr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Cash Flow Statement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" name="Google Shape;334;p51"/>
          <p:cNvSpPr txBox="1"/>
          <p:nvPr>
            <p:ph type="title"/>
          </p:nvPr>
        </p:nvSpPr>
        <p:spPr>
          <a:xfrm>
            <a:off x="5470350" y="1602950"/>
            <a:ext cx="3602400" cy="22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Open Sans"/>
                <a:ea typeface="Open Sans"/>
                <a:cs typeface="Open Sans"/>
                <a:sym typeface="Open Sans"/>
              </a:rPr>
              <a:t>3.  CASH OUTFLOWS / Expenses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-US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Operating expenses (seed, fuel, vet care)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-US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Capital purchases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-US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Debt payments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-US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Labor costs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Open Sans"/>
                <a:ea typeface="Open Sans"/>
                <a:cs typeface="Open Sans"/>
                <a:sym typeface="Open Sans"/>
              </a:rPr>
              <a:t>4.  ENDING CASH BALANCE</a:t>
            </a: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5" name="Google Shape;335;p51" title="cash-flo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4852" y="1532101"/>
            <a:ext cx="1534296" cy="153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51" title="money-4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0960" y="2889241"/>
            <a:ext cx="1119725" cy="111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2"/>
          <p:cNvSpPr txBox="1"/>
          <p:nvPr>
            <p:ph type="title"/>
          </p:nvPr>
        </p:nvSpPr>
        <p:spPr>
          <a:xfrm>
            <a:off x="0" y="1216725"/>
            <a:ext cx="5487000" cy="30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Profitability over a period of time.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</a:pPr>
            <a:r>
              <a:rPr lang="en-US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Fiscal Year / Calendar Year / Production Cycle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Revenue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</a:pPr>
            <a:r>
              <a:rPr lang="en-US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you earned from selling crops, livestock, etc.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Expenses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</a:pPr>
            <a:r>
              <a:rPr lang="en-US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you spent on animals, feed, seeds, labor, equipment, taxes, etc.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2" name="Google Shape;342;p52"/>
          <p:cNvSpPr txBox="1"/>
          <p:nvPr/>
        </p:nvSpPr>
        <p:spPr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Income Statement aka Profit and Loss Statement (P&amp;L)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343" name="Google Shape;343;p52"/>
          <p:cNvGraphicFramePr/>
          <p:nvPr/>
        </p:nvGraphicFramePr>
        <p:xfrm>
          <a:off x="5523484" y="8298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{026A5E91-3435-4DB9-BBA8-A687430AEC37}</a:tableStyleId>
              </a:tblPr>
              <a:tblGrid>
                <a:gridCol w="802050"/>
                <a:gridCol w="858600"/>
                <a:gridCol w="998050"/>
                <a:gridCol w="772750"/>
              </a:tblGrid>
              <a:tr h="38692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2025 Revenue and Expenses</a:t>
                      </a:r>
                      <a:endParaRPr b="1" sz="15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Category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Revenue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Category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Expenses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1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Bull Sales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$15,000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F</a:t>
                      </a: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eed, </a:t>
                      </a:r>
                      <a:r>
                        <a:rPr lang="en-US" sz="900"/>
                        <a:t>Vet, Water, Fuel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$40,000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84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Cull Sales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$17,000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Equipment Costs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$20,000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84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Calf Sales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$60,000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Labor &amp; Other Expenses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$30,000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84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Custom Labor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$25,000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Depreciation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$5,000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1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Payments, Interest &amp; Taxes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$9,000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Total Revenue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$117,000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Total Expenses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/>
                        <a:t>$104,000</a:t>
                      </a:r>
                      <a:endParaRPr b="1" sz="900"/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Net Income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$13,000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3"/>
          <p:cNvSpPr txBox="1"/>
          <p:nvPr/>
        </p:nvSpPr>
        <p:spPr>
          <a:xfrm>
            <a:off x="0" y="0"/>
            <a:ext cx="9144000" cy="829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2286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Cash Flow Statement vs. P&amp;L</a:t>
            </a:r>
            <a:endParaRPr sz="3000" u="sng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9" name="Google Shape;349;p53"/>
          <p:cNvSpPr/>
          <p:nvPr/>
        </p:nvSpPr>
        <p:spPr>
          <a:xfrm>
            <a:off x="286575" y="3123275"/>
            <a:ext cx="4809900" cy="13239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2700" marR="508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Itemized</a:t>
            </a: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Revenues and Expenses from January 1st - Dec 31st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Calculate Net Income over the Period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50" name="Google Shape;350;p53"/>
          <p:cNvGraphicFramePr/>
          <p:nvPr/>
        </p:nvGraphicFramePr>
        <p:xfrm>
          <a:off x="45288" y="6204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{026A5E91-3435-4DB9-BBA8-A687430AEC37}</a:tableStyleId>
              </a:tblPr>
              <a:tblGrid>
                <a:gridCol w="540525"/>
                <a:gridCol w="390450"/>
                <a:gridCol w="390450"/>
                <a:gridCol w="390450"/>
                <a:gridCol w="390450"/>
                <a:gridCol w="390450"/>
                <a:gridCol w="390450"/>
                <a:gridCol w="390450"/>
                <a:gridCol w="390450"/>
                <a:gridCol w="390450"/>
                <a:gridCol w="390450"/>
                <a:gridCol w="390450"/>
                <a:gridCol w="390450"/>
              </a:tblGrid>
              <a:tr h="282925">
                <a:tc gridSpan="1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>
                          <a:solidFill>
                            <a:schemeClr val="dk1"/>
                          </a:solidFill>
                        </a:rPr>
                        <a:t>2025 Month by Month Revenues and Expenses</a:t>
                      </a:r>
                      <a:endParaRPr b="1" sz="7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Beginning</a:t>
                      </a:r>
                      <a:endParaRPr b="1" sz="65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$45,000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Jan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Feb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Mar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Apr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May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Jun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Jul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Aug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Sep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Oct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Nov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Dec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5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Inflows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$8,000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$6,000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$69,000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$34,000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27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Outflows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$12,000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$10,000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$8,000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$4,000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$5,000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$8,000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$9,000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$8,000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$14,000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$16,000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$6,000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$4,000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7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Net Flow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$-12,000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$-10,000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$2,000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$-5,000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$-8,000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$-9,000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$-8,000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$-14,000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$53,000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$28,000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$-4,000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351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650"/>
                        <a:t>Balance</a:t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$33,000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$23,000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$23,000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$25,000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$20,000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>
                          <a:solidFill>
                            <a:schemeClr val="dk1"/>
                          </a:solidFill>
                        </a:rPr>
                        <a:t>$12,000</a:t>
                      </a:r>
                      <a:endParaRPr sz="5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>
                          <a:solidFill>
                            <a:schemeClr val="dk1"/>
                          </a:solidFill>
                        </a:rPr>
                        <a:t>$3,000</a:t>
                      </a:r>
                      <a:endParaRPr sz="5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>
                          <a:solidFill>
                            <a:srgbClr val="FF0000"/>
                          </a:solidFill>
                        </a:rPr>
                        <a:t>$-5,000</a:t>
                      </a:r>
                      <a:endParaRPr b="1" sz="5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500">
                          <a:solidFill>
                            <a:srgbClr val="FF0000"/>
                          </a:solidFill>
                        </a:rPr>
                        <a:t>$-19,000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$34,000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/>
                        <a:t>$62,000</a:t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Ending</a:t>
                      </a:r>
                      <a:endParaRPr b="1" sz="5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$58,000</a:t>
                      </a:r>
                      <a:endParaRPr b="1"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27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65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>
                        <a:solidFill>
                          <a:srgbClr val="FF0000"/>
                        </a:solidFill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500"/>
                        <a:t>Net Income: $13,000</a:t>
                      </a:r>
                      <a:endParaRPr b="1" sz="500"/>
                    </a:p>
                  </a:txBody>
                  <a:tcPr marT="68575" marB="6857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 hMerge="1"/>
              </a:tr>
            </a:tbl>
          </a:graphicData>
        </a:graphic>
      </p:graphicFrame>
      <p:graphicFrame>
        <p:nvGraphicFramePr>
          <p:cNvPr id="351" name="Google Shape;351;p53"/>
          <p:cNvGraphicFramePr/>
          <p:nvPr/>
        </p:nvGraphicFramePr>
        <p:xfrm>
          <a:off x="5523484" y="8298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{026A5E91-3435-4DB9-BBA8-A687430AEC37}</a:tableStyleId>
              </a:tblPr>
              <a:tblGrid>
                <a:gridCol w="802050"/>
                <a:gridCol w="858600"/>
                <a:gridCol w="998050"/>
                <a:gridCol w="772750"/>
              </a:tblGrid>
              <a:tr h="38692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2025 Revenue and Expenses</a:t>
                      </a:r>
                      <a:endParaRPr b="1" sz="15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Category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Revenue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Category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Expenses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1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Bull Sales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$15,000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/>
                        <a:t>F</a:t>
                      </a: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eed, </a:t>
                      </a:r>
                      <a:r>
                        <a:rPr lang="en-US" sz="900"/>
                        <a:t>Vet, Water, Fuel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$40,000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84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Cull Sales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$17,000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Equipment Costs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$20,000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84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Calf Sales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$60,000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Labor &amp; Other Expenses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$30,000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84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Custom Labor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$25,000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Depreciation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$5,000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12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rgbClr val="000000"/>
                          </a:solidFill>
                        </a:rPr>
                        <a:t>Payments, Interest &amp; Taxes</a:t>
                      </a:r>
                      <a:endParaRPr sz="900">
                        <a:solidFill>
                          <a:srgbClr val="000000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</a:rPr>
                        <a:t>$9,000</a:t>
                      </a:r>
                      <a:endParaRPr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340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Total Revenue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$117,000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Total Expenses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/>
                        <a:t>$104,000</a:t>
                      </a:r>
                      <a:endParaRPr b="1" sz="900"/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38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Net Income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>
                          <a:solidFill>
                            <a:schemeClr val="dk1"/>
                          </a:solidFill>
                        </a:rPr>
                        <a:t>$13,000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/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352" name="Google Shape;352;p53"/>
          <p:cNvSpPr/>
          <p:nvPr/>
        </p:nvSpPr>
        <p:spPr>
          <a:xfrm rot="2243107">
            <a:off x="5033252" y="655074"/>
            <a:ext cx="753990" cy="76941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FF0000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4"/>
          <p:cNvSpPr txBox="1"/>
          <p:nvPr>
            <p:ph type="title"/>
          </p:nvPr>
        </p:nvSpPr>
        <p:spPr>
          <a:xfrm>
            <a:off x="0" y="7850"/>
            <a:ext cx="2792700" cy="43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u="sng">
                <a:latin typeface="Open Sans"/>
                <a:ea typeface="Open Sans"/>
                <a:cs typeface="Open Sans"/>
                <a:sym typeface="Open Sans"/>
              </a:rPr>
              <a:t>Balance Sheet</a:t>
            </a:r>
            <a:endParaRPr sz="2600" u="sng"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</a:pP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Everything </a:t>
            </a:r>
            <a:r>
              <a:rPr lang="en-US" sz="1600">
                <a:solidFill>
                  <a:srgbClr val="0000FF"/>
                </a:solidFill>
                <a:latin typeface="Open Sans"/>
                <a:ea typeface="Open Sans"/>
                <a:cs typeface="Open Sans"/>
                <a:sym typeface="Open Sans"/>
              </a:rPr>
              <a:t>Owned</a:t>
            </a: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 and </a:t>
            </a:r>
            <a:r>
              <a:rPr lang="en-US" sz="16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Owed</a:t>
            </a:r>
            <a:endParaRPr sz="16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</a:pP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A balance sheet shows your NET WORTH / OWNER EQUITY at a </a:t>
            </a:r>
            <a:r>
              <a:rPr lang="en-US" sz="1600">
                <a:solidFill>
                  <a:srgbClr val="00FF00"/>
                </a:solidFill>
                <a:latin typeface="Open Sans"/>
                <a:ea typeface="Open Sans"/>
                <a:cs typeface="Open Sans"/>
                <a:sym typeface="Open Sans"/>
              </a:rPr>
              <a:t>specific point in time.</a:t>
            </a:r>
            <a:endParaRPr sz="1600">
              <a:solidFill>
                <a:srgbClr val="00FF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pen Sans"/>
              <a:buChar char="●"/>
            </a:pPr>
            <a:r>
              <a:rPr lang="en-US" sz="1600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NET WORTH</a:t>
            </a: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 = </a:t>
            </a:r>
            <a:endParaRPr b="0"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     Assets - Liabilities</a:t>
            </a:r>
            <a:endParaRPr b="0" sz="16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58" name="Google Shape;358;p54"/>
          <p:cNvGrpSpPr/>
          <p:nvPr/>
        </p:nvGrpSpPr>
        <p:grpSpPr>
          <a:xfrm>
            <a:off x="2699238" y="7852"/>
            <a:ext cx="6321224" cy="4496500"/>
            <a:chOff x="2699238" y="7852"/>
            <a:chExt cx="6321224" cy="4496500"/>
          </a:xfrm>
        </p:grpSpPr>
        <p:pic>
          <p:nvPicPr>
            <p:cNvPr id="359" name="Google Shape;359;p54"/>
            <p:cNvPicPr preferRelativeResize="0"/>
            <p:nvPr/>
          </p:nvPicPr>
          <p:blipFill rotWithShape="1">
            <a:blip r:embed="rId3">
              <a:alphaModFix/>
            </a:blip>
            <a:srcRect b="10764" l="5888" r="5835" t="8002"/>
            <a:stretch/>
          </p:blipFill>
          <p:spPr>
            <a:xfrm>
              <a:off x="2699238" y="7852"/>
              <a:ext cx="6321224" cy="4496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0" name="Google Shape;360;p54"/>
            <p:cNvSpPr/>
            <p:nvPr/>
          </p:nvSpPr>
          <p:spPr>
            <a:xfrm>
              <a:off x="2853510" y="776750"/>
              <a:ext cx="3383400" cy="2848800"/>
            </a:xfrm>
            <a:prstGeom prst="rect">
              <a:avLst/>
            </a:prstGeom>
            <a:noFill/>
            <a:ln cap="flat" cmpd="sng" w="37350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54"/>
            <p:cNvSpPr/>
            <p:nvPr/>
          </p:nvSpPr>
          <p:spPr>
            <a:xfrm>
              <a:off x="6274004" y="776750"/>
              <a:ext cx="2729100" cy="2848800"/>
            </a:xfrm>
            <a:prstGeom prst="rect">
              <a:avLst/>
            </a:prstGeom>
            <a:noFill/>
            <a:ln cap="flat" cmpd="sng" w="373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54"/>
            <p:cNvSpPr/>
            <p:nvPr/>
          </p:nvSpPr>
          <p:spPr>
            <a:xfrm>
              <a:off x="2853510" y="3704200"/>
              <a:ext cx="3383400" cy="152400"/>
            </a:xfrm>
            <a:prstGeom prst="rect">
              <a:avLst/>
            </a:prstGeom>
            <a:noFill/>
            <a:ln cap="flat" cmpd="sng" w="3735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54"/>
            <p:cNvSpPr/>
            <p:nvPr/>
          </p:nvSpPr>
          <p:spPr>
            <a:xfrm>
              <a:off x="8037700" y="616485"/>
              <a:ext cx="904500" cy="152400"/>
            </a:xfrm>
            <a:prstGeom prst="rect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5"/>
          <p:cNvSpPr txBox="1"/>
          <p:nvPr/>
        </p:nvSpPr>
        <p:spPr>
          <a:xfrm>
            <a:off x="0" y="0"/>
            <a:ext cx="9144000" cy="434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2286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2286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Cost of Production</a:t>
            </a:r>
            <a:endParaRPr sz="28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9" name="Google Shape;36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00" y="2901824"/>
            <a:ext cx="1681596" cy="168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55" title="CLIPLY_372109170_FREE_FIREWORKS_1000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55" title="CLIPLY_372109170_FREE_FIREWORKS_1000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55" title="CLIPLY_372109170_FREE_FIREWORKS_1000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8825" y="-80010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6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8" name="Google Shape;378;p56"/>
          <p:cNvSpPr txBox="1"/>
          <p:nvPr/>
        </p:nvSpPr>
        <p:spPr>
          <a:xfrm>
            <a:off x="182850" y="640075"/>
            <a:ext cx="8778300" cy="3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You know your land, livestock, crops, and markets. 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Cost-of-production analysis adds another tool 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005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○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Helps understand the economics behind your business decisions.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7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Can Help You: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4" name="Google Shape;384;p57"/>
          <p:cNvSpPr txBox="1"/>
          <p:nvPr/>
        </p:nvSpPr>
        <p:spPr>
          <a:xfrm>
            <a:off x="182850" y="640075"/>
            <a:ext cx="8778300" cy="3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Compare enterprises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Protect scarce resources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Strengthen market decisions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Plan investments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Support the next generation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85" name="Google Shape;385;p57" title="wheat-clipart-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1448" y="1454888"/>
            <a:ext cx="1754776" cy="207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8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1" name="Google Shape;391;p58"/>
          <p:cNvSpPr txBox="1"/>
          <p:nvPr/>
        </p:nvSpPr>
        <p:spPr>
          <a:xfrm>
            <a:off x="182850" y="640075"/>
            <a:ext cx="7457400" cy="3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Do you know your Cost of Production? 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00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Open Sans"/>
              <a:buChar char="●"/>
            </a:pPr>
            <a:r>
              <a:rPr lang="en-US" sz="27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If not, what would you need to start tracking that?</a:t>
            </a:r>
            <a:endParaRPr sz="27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92" name="Google Shape;392;p58" title="flying-clipart-l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29498" y="519925"/>
            <a:ext cx="2231675" cy="348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9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 Farm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8" name="Google Shape;398;p59"/>
          <p:cNvSpPr txBox="1"/>
          <p:nvPr/>
        </p:nvSpPr>
        <p:spPr>
          <a:xfrm>
            <a:off x="182850" y="868675"/>
            <a:ext cx="8778300" cy="345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Unit Cost of Production = Cost to produce one unit </a:t>
            </a:r>
            <a:endParaRPr b="1"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(e.g. Bushel, Pound, Per Acre,...)</a:t>
            </a:r>
            <a:endParaRPr b="1"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Formula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Open Sans"/>
                <a:ea typeface="Open Sans"/>
                <a:cs typeface="Open Sans"/>
                <a:sym typeface="Open Sans"/>
              </a:rPr>
              <a:t>Unit Cost = Total Expenses ÷ Total yield of Vegetables produced</a:t>
            </a:r>
            <a:endParaRPr b="1" sz="2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0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 Cow-Calf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60"/>
          <p:cNvSpPr txBox="1"/>
          <p:nvPr/>
        </p:nvSpPr>
        <p:spPr>
          <a:xfrm>
            <a:off x="182850" y="640075"/>
            <a:ext cx="8778300" cy="36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Unit Cost of Production = Cost to produce one unit</a:t>
            </a:r>
            <a:endParaRPr b="1"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(e.g., lb. of weaned calf)</a:t>
            </a:r>
            <a:endParaRPr b="1"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Formula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Open Sans"/>
                <a:ea typeface="Open Sans"/>
                <a:cs typeface="Open Sans"/>
                <a:sym typeface="Open Sans"/>
              </a:rPr>
              <a:t>Unit Cost = Total Expenses ÷ Total lbs of weaned calf produced</a:t>
            </a:r>
            <a:endParaRPr b="1" sz="2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1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an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0" name="Google Shape;410;p61"/>
          <p:cNvSpPr txBox="1"/>
          <p:nvPr/>
        </p:nvSpPr>
        <p:spPr>
          <a:xfrm>
            <a:off x="182850" y="640075"/>
            <a:ext cx="8778300" cy="368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Why It Matters</a:t>
            </a:r>
            <a:endParaRPr b="1"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Knowing your per unit cost helps you to: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○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Calculate profitability per acre/plot/greenhouse/etc.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○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Benchmark against previous production years and other producers.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○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Identify cost reduction &amp; revenue opportunities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845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○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Make </a:t>
            </a:r>
            <a:r>
              <a:rPr lang="en-US" sz="2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informed</a:t>
            </a: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changes to your operation and pricing decisions.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1" name="Google Shape;411;p61" title="scheme-digital-clipart-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8499" y="-1"/>
            <a:ext cx="2065500" cy="188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2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an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7" name="Google Shape;417;p62"/>
          <p:cNvSpPr txBox="1"/>
          <p:nvPr/>
        </p:nvSpPr>
        <p:spPr>
          <a:xfrm>
            <a:off x="182850" y="640075"/>
            <a:ext cx="8778300" cy="36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3619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If you know the per pound/acre cost to grow a plant or raise a</a:t>
            </a: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 </a:t>
            </a: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animal, you can calculate the per unit price you need to sell it for to </a:t>
            </a: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break even</a:t>
            </a: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619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If you don’t know the production cost you can’t make good decisions or compare your production to anyone else's.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8" name="Google Shape;41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5500" y="3763476"/>
            <a:ext cx="1195651" cy="11956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3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Calculating </a:t>
            </a: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CoP - Step 1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4" name="Google Shape;424;p63"/>
          <p:cNvSpPr txBox="1"/>
          <p:nvPr/>
        </p:nvSpPr>
        <p:spPr>
          <a:xfrm>
            <a:off x="182850" y="731515"/>
            <a:ext cx="87783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Categorize your Costs</a:t>
            </a:r>
            <a:endParaRPr b="1"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32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Open Sans"/>
              <a:buChar char="●"/>
            </a:pPr>
            <a:r>
              <a:rPr lang="en-US" sz="2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Costs fall into two main types: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425" name="Google Shape;425;p63"/>
          <p:cNvGraphicFramePr/>
          <p:nvPr/>
        </p:nvGraphicFramePr>
        <p:xfrm>
          <a:off x="0" y="18289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{026A5E91-3435-4DB9-BBA8-A687430AEC37}</a:tableStyleId>
              </a:tblPr>
              <a:tblGrid>
                <a:gridCol w="4572000"/>
                <a:gridCol w="4572000"/>
              </a:tblGrid>
              <a:tr h="2499100">
                <a:tc>
                  <a:txBody>
                    <a:bodyPr/>
                    <a:lstStyle/>
                    <a:p>
                      <a:pPr indent="0" lvl="0" marL="6858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Fixed (Overhead) Costs</a:t>
                      </a:r>
                      <a:endParaRPr b="1"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(Costs that don’t change as you increase the number of cows)</a:t>
                      </a:r>
                      <a:endParaRPr b="1" sz="10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84175" lvl="1" marL="5715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700"/>
                        <a:buFont typeface="Open Sans"/>
                        <a:buChar char="•"/>
                      </a:pPr>
                      <a:r>
                        <a:rPr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Building &amp; Equipment depreciation</a:t>
                      </a:r>
                      <a:endParaRPr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84175" lvl="1" marL="5715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700"/>
                        <a:buFont typeface="Open Sans"/>
                        <a:buChar char="•"/>
                      </a:pPr>
                      <a:r>
                        <a:rPr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Land rent or opportunity cost</a:t>
                      </a:r>
                      <a:endParaRPr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84175" lvl="1" marL="5715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700"/>
                        <a:buFont typeface="Open Sans"/>
                        <a:buChar char="•"/>
                      </a:pPr>
                      <a:r>
                        <a:rPr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Labor (hired &amp; owner labor)</a:t>
                      </a:r>
                      <a:endParaRPr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84175" lvl="1" marL="5715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700"/>
                        <a:buFont typeface="Open Sans"/>
                        <a:buChar char="•"/>
                      </a:pPr>
                      <a:r>
                        <a:rPr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Taxes, Insurance, &amp; fees</a:t>
                      </a:r>
                      <a:endParaRPr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Direct / Variable Costs</a:t>
                      </a:r>
                      <a:endParaRPr b="1"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(costs that increase with each additional cow that’s added to the operation)</a:t>
                      </a:r>
                      <a:endParaRPr b="1" sz="10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84175" lvl="1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700"/>
                        <a:buFont typeface="Open Sans"/>
                        <a:buChar char="•"/>
                      </a:pPr>
                      <a:r>
                        <a:rPr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Seed and Fertilizer</a:t>
                      </a:r>
                      <a:endParaRPr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84175" lvl="1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700"/>
                        <a:buFont typeface="Open Sans"/>
                        <a:buChar char="•"/>
                      </a:pPr>
                      <a:r>
                        <a:rPr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Feed &amp; supplements</a:t>
                      </a:r>
                      <a:endParaRPr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84175" lvl="1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700"/>
                        <a:buFont typeface="Open Sans"/>
                        <a:buChar char="•"/>
                      </a:pPr>
                      <a:r>
                        <a:rPr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Veterinary &amp; Breeding costs</a:t>
                      </a:r>
                      <a:endParaRPr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-384175" lvl="1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700"/>
                        <a:buFont typeface="Open Sans"/>
                        <a:buChar char="•"/>
                      </a:pPr>
                      <a:r>
                        <a:rPr lang="en-US" sz="17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Depreciation</a:t>
                      </a:r>
                      <a:endParaRPr sz="17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426" name="Google Shape;426;p63" title="tumblr_inline_pf7km9LzUy1w6th1o_500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25" y="1285875"/>
            <a:ext cx="4572000" cy="257175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27" name="Google Shape;427;p63"/>
          <p:cNvSpPr txBox="1"/>
          <p:nvPr/>
        </p:nvSpPr>
        <p:spPr>
          <a:xfrm>
            <a:off x="2286000" y="3857625"/>
            <a:ext cx="4572000" cy="1074000"/>
          </a:xfrm>
          <a:prstGeom prst="rect">
            <a:avLst/>
          </a:prstGeom>
          <a:solidFill>
            <a:srgbClr val="B7B7B7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Recordkeeping!!!</a:t>
            </a:r>
            <a:endParaRPr b="1" sz="40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4"/>
          <p:cNvSpPr txBox="1"/>
          <p:nvPr/>
        </p:nvSpPr>
        <p:spPr>
          <a:xfrm>
            <a:off x="182850" y="640080"/>
            <a:ext cx="87783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Assign Costs to Enterprise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9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Many farms and ranches have multiple enterprises (livestock, breeding stock, orchard, vegetables, growing hay, etc.), allocate shared fixed costs proportionally.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9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Example: allocate insurance by acreage, # animals, or revenue share.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3" name="Google Shape;433;p64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Calculating CoP - Step 2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5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 Farm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9" name="Google Shape;439;p65"/>
          <p:cNvSpPr txBox="1"/>
          <p:nvPr/>
        </p:nvSpPr>
        <p:spPr>
          <a:xfrm>
            <a:off x="138075" y="666975"/>
            <a:ext cx="8778300" cy="104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Representative Farm - NMSU 2025 Cost and Return Estimates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https://costsandreturns.nmsu.edu/documents/2025%20Fruitfield_flood.pdf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40" name="Google Shape;440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00" y="1639150"/>
            <a:ext cx="4658526" cy="2571726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1" name="Google Shape;441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0875" y="1757925"/>
            <a:ext cx="4147425" cy="2334174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6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Representative Farm - NMSU 2025 Cost and Return Estimates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47" name="Google Shape;44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00" y="868676"/>
            <a:ext cx="3930076" cy="355795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8" name="Google Shape;448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0575" y="1048187"/>
            <a:ext cx="4696849" cy="3047124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7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Representative Farm - NMSU 2025 Cost and Return Estimates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54" name="Google Shape;45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21080"/>
            <a:ext cx="8839204" cy="301258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8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Representative Farm - NMSU 2025 Cost and Return Estimates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60" name="Google Shape;46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2900" y="654125"/>
            <a:ext cx="6298250" cy="432807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9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Representative Farm - NMSU 2025 Cost and Return Estimates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66" name="Google Shape;46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150" y="868675"/>
            <a:ext cx="8203731" cy="4122424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70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 Farm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2" name="Google Shape;472;p70"/>
          <p:cNvSpPr txBox="1"/>
          <p:nvPr/>
        </p:nvSpPr>
        <p:spPr>
          <a:xfrm>
            <a:off x="182850" y="640075"/>
            <a:ext cx="87783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Total Annual Sweet Corn Expenses (per acre)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473" name="Google Shape;473;p70"/>
          <p:cNvGraphicFramePr/>
          <p:nvPr/>
        </p:nvGraphicFramePr>
        <p:xfrm>
          <a:off x="566887" y="166494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{0FF86B0F-A21C-45C2-BA76-356C47E08852}</a:tableStyleId>
              </a:tblPr>
              <a:tblGrid>
                <a:gridCol w="4348650"/>
                <a:gridCol w="3661625"/>
              </a:tblGrid>
              <a:tr h="364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Expense Type</a:t>
                      </a:r>
                      <a:endParaRPr b="1"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Amount($)</a:t>
                      </a:r>
                      <a:endParaRPr b="1"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Water, Seed, Urea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$259.88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Pre-Harvest Ops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$187.18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Harvest Ops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$446.56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Overhead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$555.46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4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</a:t>
                      </a:r>
                      <a:endParaRPr b="1"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$1,449.08</a:t>
                      </a:r>
                      <a:endParaRPr b="1" sz="1650" u="sng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71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 Farm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9" name="Google Shape;479;p71"/>
          <p:cNvSpPr txBox="1"/>
          <p:nvPr/>
        </p:nvSpPr>
        <p:spPr>
          <a:xfrm>
            <a:off x="182850" y="640075"/>
            <a:ext cx="87783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Total Annual Sweet Corn Expenses (per acre)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480" name="Google Shape;480;p71"/>
          <p:cNvGraphicFramePr/>
          <p:nvPr/>
        </p:nvGraphicFramePr>
        <p:xfrm>
          <a:off x="267312" y="147834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{0FF86B0F-A21C-45C2-BA76-356C47E08852}</a:tableStyleId>
              </a:tblPr>
              <a:tblGrid>
                <a:gridCol w="2182300"/>
                <a:gridCol w="1837525"/>
              </a:tblGrid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Expense Type</a:t>
                      </a:r>
                      <a:endParaRPr b="1"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Amount($)</a:t>
                      </a:r>
                      <a:endParaRPr b="1"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Water, Seed, Urea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$259.88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Pre-Harvest Ops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$187.18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Harvest Ops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$446.56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Overhead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$555.46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</a:t>
                      </a:r>
                      <a:endParaRPr b="1"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$1,449.08</a:t>
                      </a:r>
                      <a:endParaRPr b="1" sz="1650" u="sng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481" name="Google Shape;481;p71"/>
          <p:cNvGrpSpPr/>
          <p:nvPr/>
        </p:nvGrpSpPr>
        <p:grpSpPr>
          <a:xfrm>
            <a:off x="4555588" y="75600"/>
            <a:ext cx="4405575" cy="4992299"/>
            <a:chOff x="2369238" y="75600"/>
            <a:chExt cx="4405575" cy="4992299"/>
          </a:xfrm>
        </p:grpSpPr>
        <p:pic>
          <p:nvPicPr>
            <p:cNvPr id="482" name="Google Shape;482;p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69238" y="75600"/>
              <a:ext cx="4405575" cy="4992299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483" name="Google Shape;483;p71"/>
            <p:cNvSpPr/>
            <p:nvPr/>
          </p:nvSpPr>
          <p:spPr>
            <a:xfrm>
              <a:off x="2607025" y="1434800"/>
              <a:ext cx="4017300" cy="130800"/>
            </a:xfrm>
            <a:prstGeom prst="rect">
              <a:avLst/>
            </a:prstGeom>
            <a:noFill/>
            <a:ln cap="flat" cmpd="sng" w="37350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4" name="Google Shape;484;p71"/>
          <p:cNvSpPr/>
          <p:nvPr/>
        </p:nvSpPr>
        <p:spPr>
          <a:xfrm>
            <a:off x="267300" y="1874100"/>
            <a:ext cx="4019700" cy="395700"/>
          </a:xfrm>
          <a:prstGeom prst="rect">
            <a:avLst/>
          </a:prstGeom>
          <a:noFill/>
          <a:ln cap="flat" cmpd="sng" w="373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72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 Farm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0" name="Google Shape;490;p72"/>
          <p:cNvSpPr txBox="1"/>
          <p:nvPr/>
        </p:nvSpPr>
        <p:spPr>
          <a:xfrm>
            <a:off x="182850" y="640075"/>
            <a:ext cx="8778300" cy="9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Total Annual Sweet Corn Expenses (per acre)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491" name="Google Shape;491;p72"/>
          <p:cNvGraphicFramePr/>
          <p:nvPr/>
        </p:nvGraphicFramePr>
        <p:xfrm>
          <a:off x="566887" y="157269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{0FF86B0F-A21C-45C2-BA76-356C47E08852}</a:tableStyleId>
              </a:tblPr>
              <a:tblGrid>
                <a:gridCol w="2084100"/>
                <a:gridCol w="1754850"/>
              </a:tblGrid>
              <a:tr h="380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Expense Type</a:t>
                      </a:r>
                      <a:endParaRPr b="1" sz="18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Amount($)</a:t>
                      </a:r>
                      <a:endParaRPr b="1"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Water, Seed, Urea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$259.88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Pre-Harvest Ops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$187.18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Harvest Ops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$446.56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Overhead</a:t>
                      </a:r>
                      <a:endParaRPr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$555.46</a:t>
                      </a:r>
                      <a:endParaRPr sz="16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Total</a:t>
                      </a:r>
                      <a:endParaRPr b="1" sz="135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$1,449.08</a:t>
                      </a:r>
                      <a:endParaRPr b="1" sz="1650" u="sng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4300" marB="34300" marR="68600" marL="686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492" name="Google Shape;492;p72"/>
          <p:cNvGrpSpPr/>
          <p:nvPr/>
        </p:nvGrpSpPr>
        <p:grpSpPr>
          <a:xfrm>
            <a:off x="4590563" y="75600"/>
            <a:ext cx="4405575" cy="4992299"/>
            <a:chOff x="2369238" y="75600"/>
            <a:chExt cx="4405575" cy="4992299"/>
          </a:xfrm>
        </p:grpSpPr>
        <p:pic>
          <p:nvPicPr>
            <p:cNvPr id="493" name="Google Shape;493;p7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69238" y="75600"/>
              <a:ext cx="4405575" cy="4992299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494" name="Google Shape;494;p72"/>
            <p:cNvSpPr/>
            <p:nvPr/>
          </p:nvSpPr>
          <p:spPr>
            <a:xfrm>
              <a:off x="2580350" y="3678725"/>
              <a:ext cx="4032600" cy="130800"/>
            </a:xfrm>
            <a:prstGeom prst="rect">
              <a:avLst/>
            </a:prstGeom>
            <a:noFill/>
            <a:ln cap="flat" cmpd="sng" w="37350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9625" lIns="89625" spcFirstLastPara="1" rIns="89625" wrap="square" tIns="89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72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5" name="Google Shape;495;p72"/>
          <p:cNvSpPr/>
          <p:nvPr/>
        </p:nvSpPr>
        <p:spPr>
          <a:xfrm>
            <a:off x="566875" y="3472825"/>
            <a:ext cx="3839100" cy="380100"/>
          </a:xfrm>
          <a:prstGeom prst="rect">
            <a:avLst/>
          </a:prstGeom>
          <a:noFill/>
          <a:ln cap="flat" cmpd="sng" w="373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73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Calculating CoP - Step 3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1" name="Google Shape;501;p73"/>
          <p:cNvSpPr txBox="1"/>
          <p:nvPr/>
        </p:nvSpPr>
        <p:spPr>
          <a:xfrm>
            <a:off x="182850" y="640075"/>
            <a:ext cx="8778300" cy="259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Calculate YIELD (Sweet Corn Output)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9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Measure total amount of Corn in a production year.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○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556 Dozen ears / acre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02" name="Google Shape;502;p73"/>
          <p:cNvPicPr preferRelativeResize="0"/>
          <p:nvPr/>
        </p:nvPicPr>
        <p:blipFill rotWithShape="1">
          <a:blip r:embed="rId3">
            <a:alphaModFix/>
          </a:blip>
          <a:srcRect b="74369" l="0" r="0" t="0"/>
          <a:stretch/>
        </p:blipFill>
        <p:spPr>
          <a:xfrm>
            <a:off x="896750" y="2858500"/>
            <a:ext cx="7581777" cy="1335424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3" name="Google Shape;503;p73"/>
          <p:cNvSpPr/>
          <p:nvPr/>
        </p:nvSpPr>
        <p:spPr>
          <a:xfrm>
            <a:off x="3679600" y="3625425"/>
            <a:ext cx="1710000" cy="380100"/>
          </a:xfrm>
          <a:prstGeom prst="rect">
            <a:avLst/>
          </a:prstGeom>
          <a:noFill/>
          <a:ln cap="flat" cmpd="sng" w="373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74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Calculating CoP - Step 4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9" name="Google Shape;509;p74"/>
          <p:cNvSpPr txBox="1"/>
          <p:nvPr/>
        </p:nvSpPr>
        <p:spPr>
          <a:xfrm>
            <a:off x="182850" y="640075"/>
            <a:ext cx="8778300" cy="36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Compute Unit Cost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9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Total expense = </a:t>
            </a: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$1,449.08 per acre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9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# Dozen Ears per acre = 556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Open Sans"/>
                <a:ea typeface="Open Sans"/>
                <a:cs typeface="Open Sans"/>
                <a:sym typeface="Open Sans"/>
              </a:rPr>
              <a:t>Unit cost = </a:t>
            </a:r>
            <a:r>
              <a:rPr b="1" lang="en-US" sz="2100">
                <a:latin typeface="Open Sans"/>
                <a:ea typeface="Open Sans"/>
                <a:cs typeface="Open Sans"/>
                <a:sym typeface="Open Sans"/>
              </a:rPr>
              <a:t>$1,449.08</a:t>
            </a:r>
            <a:r>
              <a:rPr b="1" lang="en-US" sz="2100">
                <a:latin typeface="Open Sans"/>
                <a:ea typeface="Open Sans"/>
                <a:cs typeface="Open Sans"/>
                <a:sym typeface="Open Sans"/>
              </a:rPr>
              <a:t> ÷ 556 = $2.61 per dozen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5"/>
          <p:cNvSpPr txBox="1"/>
          <p:nvPr/>
        </p:nvSpPr>
        <p:spPr>
          <a:xfrm>
            <a:off x="114875" y="41875"/>
            <a:ext cx="5095800" cy="41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9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Calculating CoP - Step 5</a:t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Market Analysis</a:t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968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Your Price for </a:t>
            </a: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 Dozen Ears of Sweet Corn </a:t>
            </a: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@ local market =</a:t>
            </a: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$6.00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~$24 sack of 4 dozen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968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is your market?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Can you accurately calculate potential revenue?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1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Gross Revenue: $3,336 per acre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15" name="Google Shape;515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0675" y="226550"/>
            <a:ext cx="3680225" cy="469039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16" name="Google Shape;516;p75"/>
          <p:cNvPicPr preferRelativeResize="0"/>
          <p:nvPr/>
        </p:nvPicPr>
        <p:blipFill rotWithShape="1">
          <a:blip r:embed="rId4">
            <a:alphaModFix/>
          </a:blip>
          <a:srcRect b="0" l="0" r="0" t="7433"/>
          <a:stretch/>
        </p:blipFill>
        <p:spPr>
          <a:xfrm>
            <a:off x="1915688" y="4223013"/>
            <a:ext cx="7172325" cy="8112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76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Calculating CoP - Step 6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2" name="Google Shape;522;p76"/>
          <p:cNvSpPr txBox="1"/>
          <p:nvPr/>
        </p:nvSpPr>
        <p:spPr>
          <a:xfrm>
            <a:off x="182850" y="640075"/>
            <a:ext cx="8778300" cy="36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Calculate Profit 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9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If 1 Dozen Ears sell for $6.00 at your market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9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Unit cost is $2.61 per Dozen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Open Sans"/>
                <a:ea typeface="Open Sans"/>
                <a:cs typeface="Open Sans"/>
                <a:sym typeface="Open Sans"/>
              </a:rPr>
              <a:t>→ Profit = $3.39 per 1 Dozen Ears</a:t>
            </a:r>
            <a:endParaRPr b="1" sz="2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Would you expand production?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77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Management Decisions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8" name="Google Shape;528;p77"/>
          <p:cNvSpPr txBox="1"/>
          <p:nvPr/>
        </p:nvSpPr>
        <p:spPr>
          <a:xfrm>
            <a:off x="182850" y="785975"/>
            <a:ext cx="7353000" cy="354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Would you expand production?</a:t>
            </a:r>
            <a:endParaRPr b="1" sz="2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else would you need to know before deciding?</a:t>
            </a:r>
            <a:endParaRPr b="1" sz="2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592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Open Sans"/>
              <a:buChar char="●"/>
            </a:pPr>
            <a:r>
              <a:rPr lang="en-US" sz="2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</a:t>
            </a:r>
            <a:r>
              <a:rPr lang="en-US" sz="2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abor availability, water, demand, market access, equipment, and whether the extra production can be sold.</a:t>
            </a:r>
            <a:endParaRPr sz="2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29" name="Google Shape;529;p77" title="sprout-plant-clipart-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1800" y="2312700"/>
            <a:ext cx="1274100" cy="201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8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Calculating CoP - Step 7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5" name="Google Shape;535;p78"/>
          <p:cNvSpPr txBox="1"/>
          <p:nvPr/>
        </p:nvSpPr>
        <p:spPr>
          <a:xfrm>
            <a:off x="182850" y="640075"/>
            <a:ext cx="49323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Calculate Profit for this enterprise</a:t>
            </a:r>
            <a:endParaRPr b="1" sz="2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Profit = </a:t>
            </a:r>
            <a:r>
              <a:rPr lang="en-US"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$3.39 per Dozen</a:t>
            </a:r>
            <a:endParaRPr sz="2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Per Acre</a:t>
            </a:r>
            <a:r>
              <a:rPr lang="en-US"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Profit = </a:t>
            </a:r>
            <a:r>
              <a:rPr lang="en-US"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$3.39</a:t>
            </a:r>
            <a:r>
              <a:rPr lang="en-US" sz="2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x 556 = $1,884</a:t>
            </a:r>
            <a:endParaRPr sz="2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36" name="Google Shape;536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6983" y="783900"/>
            <a:ext cx="3772441" cy="4274824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37" name="Google Shape;537;p78"/>
          <p:cNvSpPr/>
          <p:nvPr/>
        </p:nvSpPr>
        <p:spPr>
          <a:xfrm>
            <a:off x="5380900" y="3958925"/>
            <a:ext cx="3459000" cy="144600"/>
          </a:xfrm>
          <a:prstGeom prst="rect">
            <a:avLst/>
          </a:prstGeom>
          <a:noFill/>
          <a:ln cap="flat" cmpd="sng" w="373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9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About Other Costs?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43" name="Google Shape;54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6983" y="783900"/>
            <a:ext cx="3772441" cy="4274824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4" name="Google Shape;544;p79"/>
          <p:cNvSpPr/>
          <p:nvPr/>
        </p:nvSpPr>
        <p:spPr>
          <a:xfrm>
            <a:off x="5373700" y="4050200"/>
            <a:ext cx="3517200" cy="309300"/>
          </a:xfrm>
          <a:prstGeom prst="rect">
            <a:avLst/>
          </a:prstGeom>
          <a:noFill/>
          <a:ln cap="flat" cmpd="sng" w="373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79"/>
          <p:cNvSpPr txBox="1"/>
          <p:nvPr/>
        </p:nvSpPr>
        <p:spPr>
          <a:xfrm>
            <a:off x="182850" y="915650"/>
            <a:ext cx="49323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Subtract additional costs</a:t>
            </a:r>
            <a:endParaRPr b="1" sz="3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pen Sans"/>
              <a:buChar char="●"/>
            </a:pPr>
            <a:r>
              <a:rPr lang="en-US" sz="3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Interest, depreciation, etc.</a:t>
            </a:r>
            <a:endParaRPr sz="3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Return to Land and Risk:</a:t>
            </a:r>
            <a:endParaRPr b="1" sz="3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$1,807.98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80"/>
          <p:cNvSpPr txBox="1"/>
          <p:nvPr/>
        </p:nvSpPr>
        <p:spPr>
          <a:xfrm>
            <a:off x="182850" y="640075"/>
            <a:ext cx="8876700" cy="32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accounting requires good records</a:t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96875" lvl="1" marL="77152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Challenges with shared costs across enterprises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96875" lvl="1" marL="771525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Track </a:t>
            </a:r>
            <a:r>
              <a:rPr b="1" lang="en-US" sz="1900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depreciation</a:t>
            </a: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and </a:t>
            </a:r>
            <a:r>
              <a:rPr b="1" lang="en-US" sz="1900">
                <a:solidFill>
                  <a:srgbClr val="FF9900"/>
                </a:solidFill>
                <a:latin typeface="Open Sans"/>
                <a:ea typeface="Open Sans"/>
                <a:cs typeface="Open Sans"/>
                <a:sym typeface="Open Sans"/>
              </a:rPr>
              <a:t>opportunity costs</a:t>
            </a:r>
            <a:endParaRPr b="1" sz="1900">
              <a:solidFill>
                <a:srgbClr val="FF99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2" marL="10287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○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https://beef.unl.edu/cow-depreciation-for-cow-calf-producers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Not accounting for these can result in very inaccurate cost estimates!!!</a:t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51" name="Google Shape;551;p80"/>
          <p:cNvPicPr preferRelativeResize="0"/>
          <p:nvPr/>
        </p:nvPicPr>
        <p:blipFill rotWithShape="1">
          <a:blip r:embed="rId3">
            <a:alphaModFix/>
          </a:blip>
          <a:srcRect b="6916" l="0" r="0" t="0"/>
          <a:stretch/>
        </p:blipFill>
        <p:spPr>
          <a:xfrm>
            <a:off x="6825301" y="3806500"/>
            <a:ext cx="1205173" cy="12080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2" name="Google Shape;55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4828" y="3854875"/>
            <a:ext cx="1739526" cy="1159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3" name="Google Shape;553;p80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an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1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</a:t>
            </a: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Whole Farm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9" name="Google Shape;559;p81"/>
          <p:cNvSpPr txBox="1"/>
          <p:nvPr/>
        </p:nvSpPr>
        <p:spPr>
          <a:xfrm>
            <a:off x="268775" y="759950"/>
            <a:ext cx="49323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Total Farm return: $29,860</a:t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This operation is producing a little over $1,200 per acre</a:t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Sweet Corn enterprise is performing better ($1,807.98 Acre). </a:t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"/>
              <a:buChar char="●"/>
            </a:pPr>
            <a:r>
              <a:rPr lang="en-US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Alfalfa enterprise had a net negative profit (-$447 Acre) this year. </a:t>
            </a:r>
            <a:endParaRPr sz="3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60" name="Google Shape;56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0750" y="55411"/>
            <a:ext cx="3263801" cy="5032676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1" name="Google Shape;561;p81"/>
          <p:cNvSpPr/>
          <p:nvPr/>
        </p:nvSpPr>
        <p:spPr>
          <a:xfrm>
            <a:off x="5750750" y="3674350"/>
            <a:ext cx="3263700" cy="223500"/>
          </a:xfrm>
          <a:prstGeom prst="rect">
            <a:avLst/>
          </a:prstGeom>
          <a:noFill/>
          <a:ln cap="flat" cmpd="sng" w="373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82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Land Value and</a:t>
            </a: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Returns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7" name="Google Shape;567;p82"/>
          <p:cNvSpPr txBox="1"/>
          <p:nvPr/>
        </p:nvSpPr>
        <p:spPr>
          <a:xfrm>
            <a:off x="268775" y="759950"/>
            <a:ext cx="49323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Make informed decisions about your operation based on the value of your land.</a:t>
            </a:r>
            <a:r>
              <a:rPr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"/>
              <a:buChar char="●"/>
            </a:pPr>
            <a:r>
              <a:rPr lang="en-US" sz="24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Opportunity Cost = The next best alternative use of this resource.</a:t>
            </a:r>
            <a:endParaRPr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68" name="Google Shape;56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0750" y="55411"/>
            <a:ext cx="3263801" cy="5032676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9" name="Google Shape;569;p82"/>
          <p:cNvSpPr/>
          <p:nvPr/>
        </p:nvSpPr>
        <p:spPr>
          <a:xfrm>
            <a:off x="5831600" y="4048225"/>
            <a:ext cx="2394000" cy="771900"/>
          </a:xfrm>
          <a:prstGeom prst="rect">
            <a:avLst/>
          </a:prstGeom>
          <a:noFill/>
          <a:ln cap="flat" cmpd="sng" w="373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25" lIns="89625" spcFirstLastPara="1" rIns="89625" wrap="square" tIns="8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72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83"/>
          <p:cNvSpPr txBox="1"/>
          <p:nvPr>
            <p:ph type="title"/>
          </p:nvPr>
        </p:nvSpPr>
        <p:spPr>
          <a:xfrm>
            <a:off x="0" y="685800"/>
            <a:ext cx="9144000" cy="3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556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en-US" sz="2000">
                <a:latin typeface="Open Sans"/>
                <a:ea typeface="Open Sans"/>
                <a:cs typeface="Open Sans"/>
                <a:sym typeface="Open Sans"/>
              </a:rPr>
              <a:t>Not tracking small expenses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→ </a:t>
            </a: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Keep detailed records</a:t>
            </a:r>
            <a:endParaRPr b="0" sz="16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en-US" sz="2000">
                <a:latin typeface="Open Sans"/>
                <a:ea typeface="Open Sans"/>
                <a:cs typeface="Open Sans"/>
                <a:sym typeface="Open Sans"/>
              </a:rPr>
              <a:t>Forgetting depreciation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→</a:t>
            </a: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 Calculate equipment value over time</a:t>
            </a:r>
            <a:endParaRPr b="0" sz="16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en-US" sz="2000">
                <a:latin typeface="Open Sans"/>
                <a:ea typeface="Open Sans"/>
                <a:cs typeface="Open Sans"/>
                <a:sym typeface="Open Sans"/>
              </a:rPr>
              <a:t>Accrual Errors</a:t>
            </a:r>
            <a:endParaRPr sz="2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→</a:t>
            </a: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 Keep detailed records</a:t>
            </a:r>
            <a:endParaRPr b="0" sz="16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</a:pPr>
            <a:r>
              <a:rPr lang="en-US" sz="2000">
                <a:latin typeface="Open Sans"/>
                <a:ea typeface="Open Sans"/>
                <a:cs typeface="Open Sans"/>
                <a:sym typeface="Open Sans"/>
              </a:rPr>
              <a:t>Mixing personal &amp; farm finances </a:t>
            </a:r>
            <a:endParaRPr b="0" sz="2000">
              <a:latin typeface="Open Sans"/>
              <a:ea typeface="Open Sans"/>
              <a:cs typeface="Open Sans"/>
              <a:sym typeface="Open Sans"/>
            </a:endParaRPr>
          </a:p>
          <a:p>
            <a:pPr indent="228600" lvl="0" marL="1143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→</a:t>
            </a:r>
            <a:r>
              <a:rPr b="0" lang="en-US" sz="1600">
                <a:latin typeface="Open Sans"/>
                <a:ea typeface="Open Sans"/>
                <a:cs typeface="Open Sans"/>
                <a:sym typeface="Open Sans"/>
              </a:rPr>
              <a:t> Separate accounts</a:t>
            </a:r>
            <a:endParaRPr b="0" sz="16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5" name="Google Shape;575;p83"/>
          <p:cNvSpPr txBox="1"/>
          <p:nvPr/>
        </p:nvSpPr>
        <p:spPr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Common Mistakes &amp; How to Fix Them</a:t>
            </a:r>
            <a:endParaRPr sz="3000" u="sng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76" name="Google Shape;576;p83" title="tractor-agriculture-clipart-m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5050" y="1482725"/>
            <a:ext cx="2946374" cy="195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84"/>
          <p:cNvSpPr txBox="1"/>
          <p:nvPr>
            <p:ph type="title"/>
          </p:nvPr>
        </p:nvSpPr>
        <p:spPr>
          <a:xfrm>
            <a:off x="0" y="754399"/>
            <a:ext cx="9144000" cy="35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Cost and Return Estimates (CARE)</a:t>
            </a:r>
            <a:endParaRPr/>
          </a:p>
          <a:p>
            <a:pPr indent="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u="sng">
                <a:solidFill>
                  <a:srgbClr val="134F5C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https://costsandreturns.nmsu.edu/</a:t>
            </a:r>
            <a:endParaRPr sz="3600">
              <a:solidFill>
                <a:srgbClr val="134F5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3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2" name="Google Shape;582;p84"/>
          <p:cNvSpPr txBox="1"/>
          <p:nvPr/>
        </p:nvSpPr>
        <p:spPr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NMSU Enterprise Budgets</a:t>
            </a:r>
            <a:endParaRPr sz="3000" u="sng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5"/>
          <p:cNvSpPr txBox="1"/>
          <p:nvPr/>
        </p:nvSpPr>
        <p:spPr>
          <a:xfrm>
            <a:off x="0" y="0"/>
            <a:ext cx="9144000" cy="434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2286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Cost of Production</a:t>
            </a:r>
            <a:r>
              <a:rPr b="1" lang="en-US" sz="6000" u="sng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for Decision Making</a:t>
            </a:r>
            <a:endParaRPr sz="2800" u="sng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86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 in a Farm Operation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3" name="Google Shape;593;p86"/>
          <p:cNvSpPr txBox="1"/>
          <p:nvPr/>
        </p:nvSpPr>
        <p:spPr>
          <a:xfrm>
            <a:off x="3067800" y="1106900"/>
            <a:ext cx="3008400" cy="20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if?</a:t>
            </a:r>
            <a:endParaRPr b="1" sz="3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94" name="Google Shape;594;p86"/>
          <p:cNvPicPr preferRelativeResize="0"/>
          <p:nvPr/>
        </p:nvPicPr>
        <p:blipFill rotWithShape="1">
          <a:blip r:embed="rId3">
            <a:alphaModFix/>
          </a:blip>
          <a:srcRect b="0" l="26182" r="33277" t="0"/>
          <a:stretch/>
        </p:blipFill>
        <p:spPr>
          <a:xfrm>
            <a:off x="7247175" y="751925"/>
            <a:ext cx="1763251" cy="2390774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5" name="Google Shape;595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875" y="929825"/>
            <a:ext cx="2826500" cy="269962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6" name="Google Shape;596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9025" y="2905818"/>
            <a:ext cx="3512799" cy="1971076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7" name="Google Shape;597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77300" y="3325317"/>
            <a:ext cx="2545601" cy="155157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87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Adaptabilty Using CoP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3" name="Google Shape;603;p87"/>
          <p:cNvSpPr txBox="1"/>
          <p:nvPr/>
        </p:nvSpPr>
        <p:spPr>
          <a:xfrm>
            <a:off x="182850" y="640075"/>
            <a:ext cx="7670100" cy="368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Char char="●"/>
            </a:pPr>
            <a:r>
              <a:rPr lang="en-US" sz="3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does a producer do in a good year to prepare for a difficult one?</a:t>
            </a:r>
            <a:endParaRPr sz="3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Open Sans"/>
              <a:buChar char="●"/>
            </a:pPr>
            <a:r>
              <a:rPr lang="en-US" sz="3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best decision is not always the one that maximizes immediate sales. </a:t>
            </a:r>
            <a:endParaRPr sz="3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04" name="Google Shape;604;p87" title="seeds-clipart-l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4484223">
            <a:off x="6823299" y="375601"/>
            <a:ext cx="2305502" cy="199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88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Benchmarking Against Yourself Across Time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0" name="Google Shape;610;p88"/>
          <p:cNvSpPr txBox="1"/>
          <p:nvPr/>
        </p:nvSpPr>
        <p:spPr>
          <a:xfrm>
            <a:off x="182850" y="640075"/>
            <a:ext cx="8778300" cy="368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Track unit costs annually to see trends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09575" lvl="1" marL="7715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Compare 2020 vs 2021 vs 2022 vs 2023 vs 2024 vs 2025 costs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○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Assess the effects resulting from changes in the price of: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3" marL="1371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Labor, Land, Fuel, Feed, etc.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89"/>
          <p:cNvSpPr txBox="1"/>
          <p:nvPr/>
        </p:nvSpPr>
        <p:spPr>
          <a:xfrm>
            <a:off x="182880" y="182880"/>
            <a:ext cx="87783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Benchmarking Against Other Producers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6" name="Google Shape;616;p89"/>
          <p:cNvSpPr txBox="1"/>
          <p:nvPr/>
        </p:nvSpPr>
        <p:spPr>
          <a:xfrm>
            <a:off x="182850" y="640075"/>
            <a:ext cx="8778300" cy="368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Compare with industry averages or peers to assess the competitiveness of your operation.</a:t>
            </a:r>
            <a:endParaRPr b="1"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1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Compare 2021 vs 2022 vs 2023 vs 2024 vs 2025 costs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1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●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Using benchmarking for decision making.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○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Higher cost than peers → assess your inefficiencies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2" marL="1028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pen Sans"/>
              <a:buChar char="○"/>
            </a:pPr>
            <a:r>
              <a:rPr lang="en-US" sz="2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Lower cost → competitive advantage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90"/>
          <p:cNvSpPr txBox="1"/>
          <p:nvPr>
            <p:ph type="title"/>
          </p:nvPr>
        </p:nvSpPr>
        <p:spPr>
          <a:xfrm>
            <a:off x="0" y="685800"/>
            <a:ext cx="6592800" cy="3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>
                <a:latin typeface="Open Sans"/>
                <a:ea typeface="Open Sans"/>
                <a:cs typeface="Open Sans"/>
                <a:sym typeface="Open Sans"/>
              </a:rPr>
              <a:t>What does this operation need to do today so that the next </a:t>
            </a:r>
            <a:r>
              <a:rPr b="0" lang="en-US" sz="2800">
                <a:latin typeface="Open Sans"/>
                <a:ea typeface="Open Sans"/>
                <a:cs typeface="Open Sans"/>
                <a:sym typeface="Open Sans"/>
              </a:rPr>
              <a:t>generation </a:t>
            </a:r>
            <a:r>
              <a:rPr b="0" lang="en-US" sz="2800">
                <a:latin typeface="Open Sans"/>
                <a:ea typeface="Open Sans"/>
                <a:cs typeface="Open Sans"/>
                <a:sym typeface="Open Sans"/>
              </a:rPr>
              <a:t>has a viable operation and healthy land to inherit?</a:t>
            </a:r>
            <a:endParaRPr b="0" sz="24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2" name="Google Shape;622;p90"/>
          <p:cNvSpPr txBox="1"/>
          <p:nvPr/>
        </p:nvSpPr>
        <p:spPr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b="1" lang="en-US" sz="27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 of Production</a:t>
            </a:r>
            <a:r>
              <a:rPr b="1" lang="en-US" sz="27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&amp; </a:t>
            </a:r>
            <a:r>
              <a:rPr b="1" lang="en-US" sz="27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Future of Your Operation</a:t>
            </a:r>
            <a:endParaRPr sz="27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623" name="Google Shape;623;p90"/>
          <p:cNvGraphicFramePr/>
          <p:nvPr/>
        </p:nvGraphicFramePr>
        <p:xfrm>
          <a:off x="6840785" y="8382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{026A5E91-3435-4DB9-BBA8-A687430AEC37}</a:tableStyleId>
              </a:tblPr>
              <a:tblGrid>
                <a:gridCol w="482250"/>
                <a:gridCol w="516250"/>
                <a:gridCol w="600100"/>
                <a:gridCol w="464625"/>
              </a:tblGrid>
              <a:tr h="34842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2025 Revenue and Expenses</a:t>
                      </a:r>
                      <a:endParaRPr b="1" sz="10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204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Category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25"/>
                        <a:buFont typeface="Arial"/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Revenue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Category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Expenses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04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Bull Sales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$15,000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F</a:t>
                      </a:r>
                      <a:r>
                        <a:rPr lang="en-US" sz="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eed, </a:t>
                      </a:r>
                      <a:r>
                        <a:rPr lang="en-US" sz="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Vet, Water, Fuel</a:t>
                      </a:r>
                      <a:endParaRPr sz="400">
                        <a:solidFill>
                          <a:srgbClr val="000000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$40,000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04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Cull Sales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$17,000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Equipment Costs</a:t>
                      </a:r>
                      <a:endParaRPr sz="400">
                        <a:solidFill>
                          <a:srgbClr val="000000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$20,000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04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Calf Sales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$60,000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Labor &amp; Other Expenses</a:t>
                      </a:r>
                      <a:endParaRPr sz="400">
                        <a:solidFill>
                          <a:srgbClr val="000000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$30,000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04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Custom Labor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$25,000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Depreciation</a:t>
                      </a:r>
                      <a:endParaRPr sz="400">
                        <a:solidFill>
                          <a:srgbClr val="000000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$5,000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64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Payments, Interest &amp; Taxes</a:t>
                      </a:r>
                      <a:endParaRPr sz="400">
                        <a:solidFill>
                          <a:srgbClr val="000000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$9,000</a:t>
                      </a:r>
                      <a:endParaRPr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204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Total Revenue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$117,000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Total Expenses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$104,000</a:t>
                      </a:r>
                      <a:endParaRPr b="1" sz="40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</a:tr>
              <a:tr h="204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Net Income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400">
                          <a:solidFill>
                            <a:schemeClr val="dk1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$13,000</a:t>
                      </a:r>
                      <a:endParaRPr b="1" sz="400">
                        <a:solidFill>
                          <a:schemeClr val="dk1"/>
                        </a:solidFill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>
                        <a:latin typeface="Tahoma"/>
                        <a:ea typeface="Tahoma"/>
                        <a:cs typeface="Tahoma"/>
                        <a:sym typeface="Tahoma"/>
                      </a:endParaRPr>
                    </a:p>
                  </a:txBody>
                  <a:tcPr marT="68575" marB="6857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624" name="Google Shape;624;p90"/>
          <p:cNvGrpSpPr/>
          <p:nvPr/>
        </p:nvGrpSpPr>
        <p:grpSpPr>
          <a:xfrm>
            <a:off x="6525776" y="3183011"/>
            <a:ext cx="2503205" cy="1780614"/>
            <a:chOff x="2699238" y="7852"/>
            <a:chExt cx="6321224" cy="4496500"/>
          </a:xfrm>
        </p:grpSpPr>
        <p:pic>
          <p:nvPicPr>
            <p:cNvPr id="625" name="Google Shape;625;p90"/>
            <p:cNvPicPr preferRelativeResize="0"/>
            <p:nvPr/>
          </p:nvPicPr>
          <p:blipFill rotWithShape="1">
            <a:blip r:embed="rId3">
              <a:alphaModFix/>
            </a:blip>
            <a:srcRect b="10764" l="5888" r="5835" t="8002"/>
            <a:stretch/>
          </p:blipFill>
          <p:spPr>
            <a:xfrm>
              <a:off x="2699238" y="7852"/>
              <a:ext cx="6321224" cy="4496500"/>
            </a:xfrm>
            <a:prstGeom prst="rect">
              <a:avLst/>
            </a:prstGeom>
            <a:noFill/>
            <a:ln cap="flat" cmpd="sng" w="172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626" name="Google Shape;626;p90"/>
            <p:cNvSpPr/>
            <p:nvPr/>
          </p:nvSpPr>
          <p:spPr>
            <a:xfrm>
              <a:off x="2853510" y="776750"/>
              <a:ext cx="3383400" cy="2848800"/>
            </a:xfrm>
            <a:prstGeom prst="rect">
              <a:avLst/>
            </a:prstGeom>
            <a:noFill/>
            <a:ln cap="flat" cmpd="sng" w="17200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5475" lIns="35475" spcFirstLastPara="1" rIns="35475" wrap="square" tIns="354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3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90"/>
            <p:cNvSpPr/>
            <p:nvPr/>
          </p:nvSpPr>
          <p:spPr>
            <a:xfrm>
              <a:off x="6274004" y="776750"/>
              <a:ext cx="2729100" cy="2848800"/>
            </a:xfrm>
            <a:prstGeom prst="rect">
              <a:avLst/>
            </a:prstGeom>
            <a:noFill/>
            <a:ln cap="flat" cmpd="sng" w="172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5475" lIns="35475" spcFirstLastPara="1" rIns="35475" wrap="square" tIns="354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3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90"/>
            <p:cNvSpPr/>
            <p:nvPr/>
          </p:nvSpPr>
          <p:spPr>
            <a:xfrm>
              <a:off x="2853510" y="3704200"/>
              <a:ext cx="3383400" cy="152400"/>
            </a:xfrm>
            <a:prstGeom prst="rect">
              <a:avLst/>
            </a:prstGeom>
            <a:noFill/>
            <a:ln cap="flat" cmpd="sng" w="17200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5475" lIns="35475" spcFirstLastPara="1" rIns="35475" wrap="square" tIns="354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3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90"/>
            <p:cNvSpPr/>
            <p:nvPr/>
          </p:nvSpPr>
          <p:spPr>
            <a:xfrm>
              <a:off x="8037700" y="616485"/>
              <a:ext cx="904500" cy="152400"/>
            </a:xfrm>
            <a:prstGeom prst="rect">
              <a:avLst/>
            </a:prstGeom>
            <a:noFill/>
            <a:ln cap="flat" cmpd="sng" w="17200">
              <a:solidFill>
                <a:srgbClr val="00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5475" lIns="35475" spcFirstLastPara="1" rIns="35475" wrap="square" tIns="354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43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91"/>
          <p:cNvSpPr txBox="1"/>
          <p:nvPr/>
        </p:nvSpPr>
        <p:spPr>
          <a:xfrm>
            <a:off x="182880" y="182880"/>
            <a:ext cx="8001000" cy="461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829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GOAL!</a:t>
            </a:r>
            <a:endParaRPr b="1" sz="3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5" name="Google Shape;635;p91"/>
          <p:cNvSpPr txBox="1"/>
          <p:nvPr/>
        </p:nvSpPr>
        <p:spPr>
          <a:xfrm>
            <a:off x="0" y="914400"/>
            <a:ext cx="9144000" cy="3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Not just to keep records. It is to use your numbers to protect your operation, strengthen your family and community, and keep your agricultural operation productive for the next generation.</a:t>
            </a:r>
            <a:endParaRPr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92"/>
          <p:cNvSpPr txBox="1"/>
          <p:nvPr/>
        </p:nvSpPr>
        <p:spPr>
          <a:xfrm>
            <a:off x="0" y="0"/>
            <a:ext cx="9144000" cy="4312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Questions?</a:t>
            </a:r>
            <a:endParaRPr b="1" sz="6000" u="sng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Jason Banegas</a:t>
            </a:r>
            <a:endParaRPr b="1" sz="3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Zumbabwe@nmsu.edu</a:t>
            </a:r>
            <a:endParaRPr sz="3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aeab.nmsu.edu</a:t>
            </a:r>
            <a:endParaRPr b="1" sz="3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NMSU_PPT">
      <a:dk1>
        <a:srgbClr val="000000"/>
      </a:dk1>
      <a:lt1>
        <a:srgbClr val="FEFFFF"/>
      </a:lt1>
      <a:dk2>
        <a:srgbClr val="8C0B41"/>
      </a:dk2>
      <a:lt2>
        <a:srgbClr val="E7E6E6"/>
      </a:lt2>
      <a:accent1>
        <a:srgbClr val="A7BABE"/>
      </a:accent1>
      <a:accent2>
        <a:srgbClr val="CFC7BD"/>
      </a:accent2>
      <a:accent3>
        <a:srgbClr val="A5A5A5"/>
      </a:accent3>
      <a:accent4>
        <a:srgbClr val="FEFFFF"/>
      </a:accent4>
      <a:accent5>
        <a:srgbClr val="5B9BD5"/>
      </a:accent5>
      <a:accent6>
        <a:srgbClr val="8C0B41"/>
      </a:accent6>
      <a:hlink>
        <a:srgbClr val="50B9F2"/>
      </a:hlink>
      <a:folHlink>
        <a:srgbClr val="6D6E7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NMSU_2019">
  <a:themeElements>
    <a:clrScheme name="NMSU_2019">
      <a:dk1>
        <a:srgbClr val="000000"/>
      </a:dk1>
      <a:lt1>
        <a:srgbClr val="FEFFFF"/>
      </a:lt1>
      <a:dk2>
        <a:srgbClr val="8C0B41"/>
      </a:dk2>
      <a:lt2>
        <a:srgbClr val="E7E6E6"/>
      </a:lt2>
      <a:accent1>
        <a:srgbClr val="A7BABE"/>
      </a:accent1>
      <a:accent2>
        <a:srgbClr val="CFC7BD"/>
      </a:accent2>
      <a:accent3>
        <a:srgbClr val="A5A5A5"/>
      </a:accent3>
      <a:accent4>
        <a:srgbClr val="FEFFFF"/>
      </a:accent4>
      <a:accent5>
        <a:srgbClr val="5B9BD5"/>
      </a:accent5>
      <a:accent6>
        <a:srgbClr val="8C0B41"/>
      </a:accent6>
      <a:hlink>
        <a:srgbClr val="50B9F2"/>
      </a:hlink>
      <a:folHlink>
        <a:srgbClr val="6D6E7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