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</p:sldIdLst>
  <p:sldSz cy="5143500" cx="9144000"/>
  <p:notesSz cx="6858000" cy="9144000"/>
  <p:embeddedFontLst>
    <p:embeddedFont>
      <p:font typeface="Tahoma"/>
      <p:regular r:id="rId97"/>
      <p:bold r:id="rId98"/>
    </p:embeddedFont>
    <p:embeddedFont>
      <p:font typeface="Open Sans SemiBold"/>
      <p:regular r:id="rId99"/>
      <p:bold r:id="rId100"/>
      <p:italic r:id="rId101"/>
      <p:boldItalic r:id="rId102"/>
    </p:embeddedFont>
    <p:embeddedFont>
      <p:font typeface="Open Sans Medium"/>
      <p:regular r:id="rId103"/>
      <p:bold r:id="rId104"/>
      <p:italic r:id="rId105"/>
      <p:boldItalic r:id="rId106"/>
    </p:embeddedFont>
    <p:embeddedFont>
      <p:font typeface="Open Sans"/>
      <p:regular r:id="rId107"/>
      <p:bold r:id="rId108"/>
      <p:italic r:id="rId109"/>
      <p:boldItalic r:id="rId1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6BA4D0-AF24-4C8A-9F1F-AEE86E4198CD}">
  <a:tblStyle styleId="{B66BA4D0-AF24-4C8A-9F1F-AEE86E4198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font" Target="fonts/OpenSans-regular.fntdata"/><Relationship Id="rId106" Type="http://schemas.openxmlformats.org/officeDocument/2006/relationships/font" Target="fonts/OpenSansMedium-boldItalic.fntdata"/><Relationship Id="rId105" Type="http://schemas.openxmlformats.org/officeDocument/2006/relationships/font" Target="fonts/OpenSansMedium-italic.fntdata"/><Relationship Id="rId104" Type="http://schemas.openxmlformats.org/officeDocument/2006/relationships/font" Target="fonts/OpenSansMedium-bold.fntdata"/><Relationship Id="rId109" Type="http://schemas.openxmlformats.org/officeDocument/2006/relationships/font" Target="fonts/OpenSans-italic.fntdata"/><Relationship Id="rId108" Type="http://schemas.openxmlformats.org/officeDocument/2006/relationships/font" Target="fonts/OpenSans-bold.fntdata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font" Target="fonts/OpenSansMedium-regular.fntdata"/><Relationship Id="rId102" Type="http://schemas.openxmlformats.org/officeDocument/2006/relationships/font" Target="fonts/OpenSansSemiBold-boldItalic.fntdata"/><Relationship Id="rId101" Type="http://schemas.openxmlformats.org/officeDocument/2006/relationships/font" Target="fonts/OpenSansSemiBold-italic.fntdata"/><Relationship Id="rId100" Type="http://schemas.openxmlformats.org/officeDocument/2006/relationships/font" Target="fonts/OpenSansSemiBold-bold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font" Target="fonts/Tahoma-regular.fntdata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font" Target="fonts/OpenSansSemiBold-regular.fntdata"/><Relationship Id="rId10" Type="http://schemas.openxmlformats.org/officeDocument/2006/relationships/slide" Target="slides/slide3.xml"/><Relationship Id="rId98" Type="http://schemas.openxmlformats.org/officeDocument/2006/relationships/font" Target="fonts/Tahoma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10" Type="http://schemas.openxmlformats.org/officeDocument/2006/relationships/font" Target="fonts/OpenSans-boldItalic.fntdata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7ee23d802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b7ee23d802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89344a545_1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b89344a545_1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89344a545_1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b89344a545_1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89344a545_1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b89344a545_1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b89344a545_1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b89344a545_1_8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b89344a545_1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b89344a545_1_8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b89344a545_1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b89344a545_1_8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b89344a545_1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b89344a545_1_8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b89344a545_1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b89344a545_1_9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b89344a545_1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b89344a545_1_9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b89344a545_1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3b89344a545_1_9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89344a545_1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b89344a545_1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89344a545_1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b89344a545_1_9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89344a545_1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b89344a545_1_9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b89344a545_1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3b89344a545_1_9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b89344a545_1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3b89344a545_1_9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b89344a545_1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3b89344a545_1_9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89344a545_1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b89344a545_1_9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b89344a545_1_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3b89344a545_1_9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b89344a545_1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b89344a545_1_9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b89344a545_1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3b89344a545_1_9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b89344a545_1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b89344a545_1_9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89344a545_1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b89344a545_1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b89344a545_1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b89344a545_1_9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b89344a545_1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3b89344a545_1_9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b89344a545_1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3b89344a545_1_9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b89344a545_1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3b89344a545_1_10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b89344a545_1_1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b89344a545_1_16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b89344a545_1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3b89344a545_1_10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b89344a545_1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3b89344a545_1_10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b89344a545_1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3b89344a545_1_10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b89344a545_1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3b89344a545_1_10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b89344a545_1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3b89344a545_1_10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89344a545_1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b89344a545_1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b89344a545_1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b89344a545_1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3b89344a545_1_10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b89344a545_1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3b89344a545_1_10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b89344a545_1_1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3b89344a545_1_10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b89344a545_1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3b89344a545_1_10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b89344a545_1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3b89344a545_1_10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b89344a545_1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3b89344a545_1_10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b89344a545_1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3b89344a545_1_10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b89344a545_1_1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3b89344a545_1_10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b89344a545_1_10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3b89344a545_1_10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b89344a545_1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3b89344a545_1_1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89344a545_1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b89344a545_1_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b89344a545_1_1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3b89344a545_1_1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b89344a545_1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3b89344a545_1_1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b89344a545_1_1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3b89344a545_1_1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b89344a545_1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3b89344a545_1_1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b89344a545_1_1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3b89344a545_1_1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b89344a545_1_1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3b89344a545_1_1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b89344a545_1_1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3b89344a545_1_1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b89344a545_1_1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3b89344a545_1_1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b89344a545_1_1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g3b89344a545_1_1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b89344a545_1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3b89344a545_1_1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b89344a545_1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b89344a545_1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b89344a545_1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3b89344a545_1_1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b89344a545_1_1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3b89344a545_1_1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b89344a545_1_1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3b89344a545_1_1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b89344a545_1_1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3b89344a545_1_1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b89344a545_1_1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b89344a545_1_1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g3b89344a545_1_11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b89344a545_1_1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b89344a545_1_1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3b89344a545_1_11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b89344a545_1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3b89344a545_1_1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b89344a545_1_1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b89344a545_1_1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3b89344a545_1_11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b89344a545_1_12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b89344a545_1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g3b89344a545_1_12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b89344a545_1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3b89344a545_1_1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89344a545_1_3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b89344a545_1_3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b89344a545_1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3b89344a545_1_1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b89344a545_1_1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3b89344a545_1_16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b89344a545_1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3b89344a545_1_12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b89344a545_1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3b89344a545_1_1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b89344a545_1_1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g3b89344a545_1_12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b89344a545_1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g3b89344a545_1_1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b89344a545_1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g3b89344a545_1_12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b89344a545_1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3b89344a545_1_12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b89344a545_1_1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g3b89344a545_1_12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b89344a545_1_1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g3b89344a545_1_12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1fb369f6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c1fb369f6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b89344a545_1_1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3b89344a545_1_12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b89344a545_1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g3b89344a545_1_12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b89344a545_1_1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g3b89344a545_1_12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b89344a545_1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g3b89344a545_1_12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b89344a545_1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g3b89344a545_1_1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b89344a545_1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g3b89344a545_1_1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b89344a545_1_1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g3b89344a545_1_12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c21dd56a6e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9" name="Google Shape;759;g3c21dd56a6e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c21dd56a6e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6" name="Google Shape;766;g3c21dd56a6e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c21dd56a6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5" name="Google Shape;775;g3c21dd56a6e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1fb369f6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c1fb369f6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20" name="Google Shape;20;p2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21" name="Google Shape;21;p2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2" name="Google Shape;2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7" name="Google Shape;27;p2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2"/>
          <p:cNvSpPr txBox="1"/>
          <p:nvPr>
            <p:ph idx="4" type="body"/>
          </p:nvPr>
        </p:nvSpPr>
        <p:spPr>
          <a:xfrm>
            <a:off x="4629150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>
            <p:ph idx="2" type="pic"/>
          </p:nvPr>
        </p:nvSpPr>
        <p:spPr>
          <a:xfrm>
            <a:off x="674103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3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7" name="Google Shape;87;p14"/>
          <p:cNvSpPr txBox="1"/>
          <p:nvPr>
            <p:ph idx="2" type="body"/>
          </p:nvPr>
        </p:nvSpPr>
        <p:spPr>
          <a:xfrm>
            <a:off x="629841" y="1543050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/>
          <p:nvPr>
            <p:ph idx="2" type="pic"/>
          </p:nvPr>
        </p:nvSpPr>
        <p:spPr>
          <a:xfrm>
            <a:off x="3887391" y="740570"/>
            <a:ext cx="3471900" cy="34704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629841" y="1543050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2" type="body"/>
          </p:nvPr>
        </p:nvSpPr>
        <p:spPr>
          <a:xfrm>
            <a:off x="615413" y="1953178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3" type="body"/>
          </p:nvPr>
        </p:nvSpPr>
        <p:spPr>
          <a:xfrm>
            <a:off x="615413" y="2326092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4" type="body"/>
          </p:nvPr>
        </p:nvSpPr>
        <p:spPr>
          <a:xfrm>
            <a:off x="615413" y="269900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6" type="body"/>
          </p:nvPr>
        </p:nvSpPr>
        <p:spPr>
          <a:xfrm>
            <a:off x="615413" y="344483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/>
        </p:nvSpPr>
        <p:spPr>
          <a:xfrm>
            <a:off x="615413" y="734096"/>
            <a:ext cx="60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ctrTitle"/>
          </p:nvPr>
        </p:nvSpPr>
        <p:spPr>
          <a:xfrm>
            <a:off x="685800" y="498728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109" name="Google Shape;109;p18"/>
          <p:cNvGrpSpPr/>
          <p:nvPr/>
        </p:nvGrpSpPr>
        <p:grpSpPr>
          <a:xfrm>
            <a:off x="3887373" y="3418225"/>
            <a:ext cx="1056173" cy="1154232"/>
            <a:chOff x="2751337" y="1414797"/>
            <a:chExt cx="1865700" cy="2036400"/>
          </a:xfrm>
        </p:grpSpPr>
        <p:sp>
          <p:nvSpPr>
            <p:cNvPr id="110" name="Google Shape;110;p18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11" name="Google Shape;11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4881" y="4654651"/>
            <a:ext cx="312039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2227483" y="225712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3" type="body"/>
          </p:nvPr>
        </p:nvSpPr>
        <p:spPr>
          <a:xfrm>
            <a:off x="685801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4" type="body"/>
          </p:nvPr>
        </p:nvSpPr>
        <p:spPr>
          <a:xfrm>
            <a:off x="4731146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16" name="Google Shape;116;p18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685800" y="1246325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1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3180195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b="1" i="0" sz="3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9" name="Google Shape;129;p21"/>
          <p:cNvSpPr txBox="1"/>
          <p:nvPr>
            <p:ph idx="3" type="body"/>
          </p:nvPr>
        </p:nvSpPr>
        <p:spPr>
          <a:xfrm>
            <a:off x="4567132" y="1871022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4" type="body"/>
          </p:nvPr>
        </p:nvSpPr>
        <p:spPr>
          <a:xfrm>
            <a:off x="4565557" y="2199733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32" name="Google Shape;132;p21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3" name="Google Shape;133;p21"/>
          <p:cNvGrpSpPr/>
          <p:nvPr/>
        </p:nvGrpSpPr>
        <p:grpSpPr>
          <a:xfrm>
            <a:off x="5777937" y="3510301"/>
            <a:ext cx="1161771" cy="1269695"/>
            <a:chOff x="2751337" y="1414797"/>
            <a:chExt cx="1865700" cy="2036400"/>
          </a:xfrm>
        </p:grpSpPr>
        <p:sp>
          <p:nvSpPr>
            <p:cNvPr id="134" name="Google Shape;134;p21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35" name="Google Shape;135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286" y="4674663"/>
            <a:ext cx="3120390" cy="44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3">
  <p:cSld name="Presentation Title 3">
    <p:bg>
      <p:bgPr>
        <a:solidFill>
          <a:schemeClr val="dk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2"/>
          <p:cNvSpPr txBox="1"/>
          <p:nvPr>
            <p:ph type="ctrTitle"/>
          </p:nvPr>
        </p:nvSpPr>
        <p:spPr>
          <a:xfrm>
            <a:off x="685800" y="35774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1" name="Google Shape;141;p22"/>
          <p:cNvSpPr txBox="1"/>
          <p:nvPr>
            <p:ph idx="2" type="body"/>
          </p:nvPr>
        </p:nvSpPr>
        <p:spPr>
          <a:xfrm>
            <a:off x="2227483" y="2112237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3" type="body"/>
          </p:nvPr>
        </p:nvSpPr>
        <p:spPr>
          <a:xfrm>
            <a:off x="685801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4" type="body"/>
          </p:nvPr>
        </p:nvSpPr>
        <p:spPr>
          <a:xfrm>
            <a:off x="4731146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44" name="Google Shape;144;p22"/>
          <p:cNvCxnSpPr/>
          <p:nvPr/>
        </p:nvCxnSpPr>
        <p:spPr>
          <a:xfrm>
            <a:off x="4567604" y="2447918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5" name="Google Shape;145;p22"/>
          <p:cNvGrpSpPr/>
          <p:nvPr/>
        </p:nvGrpSpPr>
        <p:grpSpPr>
          <a:xfrm>
            <a:off x="3986643" y="3158072"/>
            <a:ext cx="1161771" cy="1269695"/>
            <a:chOff x="2751337" y="1414797"/>
            <a:chExt cx="1865700" cy="2036400"/>
          </a:xfrm>
        </p:grpSpPr>
        <p:sp>
          <p:nvSpPr>
            <p:cNvPr id="146" name="Google Shape;146;p22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47" name="Google Shape;147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972" y="4546795"/>
            <a:ext cx="3432429" cy="36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ahom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623888" y="3442099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25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25"/>
          <p:cNvSpPr txBox="1"/>
          <p:nvPr>
            <p:ph idx="4" type="body"/>
          </p:nvPr>
        </p:nvSpPr>
        <p:spPr>
          <a:xfrm>
            <a:off x="4629151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>
            <p:ph idx="2" type="pic"/>
          </p:nvPr>
        </p:nvSpPr>
        <p:spPr>
          <a:xfrm>
            <a:off x="674104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6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887391" y="740570"/>
            <a:ext cx="4629000" cy="3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8" name="Google Shape;168;p27"/>
          <p:cNvSpPr txBox="1"/>
          <p:nvPr>
            <p:ph idx="2" type="body"/>
          </p:nvPr>
        </p:nvSpPr>
        <p:spPr>
          <a:xfrm>
            <a:off x="629841" y="1543051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8"/>
          <p:cNvSpPr/>
          <p:nvPr>
            <p:ph idx="2" type="pic"/>
          </p:nvPr>
        </p:nvSpPr>
        <p:spPr>
          <a:xfrm>
            <a:off x="3887391" y="740570"/>
            <a:ext cx="46290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629841" y="1543051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2" type="body"/>
          </p:nvPr>
        </p:nvSpPr>
        <p:spPr>
          <a:xfrm>
            <a:off x="615413" y="1953179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3" type="body"/>
          </p:nvPr>
        </p:nvSpPr>
        <p:spPr>
          <a:xfrm>
            <a:off x="615413" y="2326093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p30"/>
          <p:cNvSpPr txBox="1"/>
          <p:nvPr>
            <p:ph idx="4" type="body"/>
          </p:nvPr>
        </p:nvSpPr>
        <p:spPr>
          <a:xfrm>
            <a:off x="615413" y="269900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6" type="body"/>
          </p:nvPr>
        </p:nvSpPr>
        <p:spPr>
          <a:xfrm>
            <a:off x="615413" y="344483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30"/>
          <p:cNvSpPr txBox="1"/>
          <p:nvPr/>
        </p:nvSpPr>
        <p:spPr>
          <a:xfrm>
            <a:off x="615414" y="734096"/>
            <a:ext cx="608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ctrTitle"/>
          </p:nvPr>
        </p:nvSpPr>
        <p:spPr>
          <a:xfrm>
            <a:off x="685800" y="1246324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8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3180194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b="1" i="0" sz="4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4567131" y="1871021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4565556" y="2199732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1" name="Google Shape;51;p8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2" name="Google Shape;52;p8"/>
          <p:cNvGrpSpPr/>
          <p:nvPr/>
        </p:nvGrpSpPr>
        <p:grpSpPr>
          <a:xfrm>
            <a:off x="5698543" y="3507899"/>
            <a:ext cx="1280616" cy="1048339"/>
            <a:chOff x="2751337" y="1414797"/>
            <a:chExt cx="1865700" cy="2036400"/>
          </a:xfrm>
        </p:grpSpPr>
        <p:sp>
          <p:nvSpPr>
            <p:cNvPr id="53" name="Google Shape;53;p8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54" name="Google Shape;54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751" y="4635311"/>
            <a:ext cx="3102624" cy="44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Title 2">
  <p:cSld name="1_Presentation Title 2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4666" y="4690584"/>
            <a:ext cx="3011001" cy="32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9"/>
          <p:cNvGrpSpPr/>
          <p:nvPr/>
        </p:nvGrpSpPr>
        <p:grpSpPr>
          <a:xfrm>
            <a:off x="3762680" y="3240779"/>
            <a:ext cx="1618681" cy="1325085"/>
            <a:chOff x="2751337" y="1414797"/>
            <a:chExt cx="1865700" cy="2036400"/>
          </a:xfrm>
        </p:grpSpPr>
        <p:sp>
          <p:nvSpPr>
            <p:cNvPr id="60" name="Google Shape;60;p9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61" name="Google Shape;6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9"/>
          <p:cNvSpPr txBox="1"/>
          <p:nvPr>
            <p:ph type="ctrTitle"/>
          </p:nvPr>
        </p:nvSpPr>
        <p:spPr>
          <a:xfrm>
            <a:off x="685800" y="357746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2227482" y="211223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685800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4" type="body"/>
          </p:nvPr>
        </p:nvSpPr>
        <p:spPr>
          <a:xfrm>
            <a:off x="4731145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7" name="Google Shape;67;p9"/>
          <p:cNvCxnSpPr/>
          <p:nvPr/>
        </p:nvCxnSpPr>
        <p:spPr>
          <a:xfrm>
            <a:off x="4567604" y="2447917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23888" y="3442098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543425"/>
            <a:ext cx="9144000" cy="6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628537" y="4581120"/>
            <a:ext cx="646272" cy="526565"/>
            <a:chOff x="4738264" y="2128413"/>
            <a:chExt cx="2640000" cy="2868000"/>
          </a:xfrm>
        </p:grpSpPr>
        <p:sp>
          <p:nvSpPr>
            <p:cNvPr id="12" name="Google Shape;12;p1"/>
            <p:cNvSpPr/>
            <p:nvPr/>
          </p:nvSpPr>
          <p:spPr>
            <a:xfrm>
              <a:off x="4738264" y="2128413"/>
              <a:ext cx="2640000" cy="28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13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4450" y="2514600"/>
              <a:ext cx="1867727" cy="209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b="1" i="0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658" y="4700686"/>
            <a:ext cx="1766488" cy="2523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1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0" y="4318687"/>
            <a:ext cx="9144000" cy="8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8172" y="4439795"/>
            <a:ext cx="519273" cy="58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4261" y="4562512"/>
            <a:ext cx="2360143" cy="3371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5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457200" y="1461200"/>
            <a:ext cx="8229600" cy="18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1" name="Google Shape;191;p31"/>
          <p:cNvSpPr txBox="1"/>
          <p:nvPr>
            <p:ph idx="4294967295" type="ctrTitle"/>
          </p:nvPr>
        </p:nvSpPr>
        <p:spPr>
          <a:xfrm>
            <a:off x="0" y="0"/>
            <a:ext cx="9144000" cy="290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3600" u="sng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Tribal Ranching Seminar Series</a:t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t/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en-US" sz="4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Financial and Business Management</a:t>
            </a:r>
            <a:endParaRPr sz="4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2" name="Google Shape;192;p31"/>
          <p:cNvSpPr txBox="1"/>
          <p:nvPr>
            <p:ph idx="4294967295" type="body"/>
          </p:nvPr>
        </p:nvSpPr>
        <p:spPr>
          <a:xfrm>
            <a:off x="4954275" y="342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4285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Extension Economist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4285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Cooperative Extension Service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89" y="3428901"/>
            <a:ext cx="31159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Records Matter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where your money goes?</a:t>
            </a:r>
            <a:endParaRPr b="1" sz="105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Records show your real costs. Without them, it’s easy to lose money without noticing.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Receipts are essential for: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Taxes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Loans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Decision-making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Common Ranch Expenses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182875" y="914400"/>
            <a:ext cx="8778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should you track?</a:t>
            </a:r>
            <a:endParaRPr sz="2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54" name="Google Shape;254;p41"/>
          <p:cNvGraphicFramePr/>
          <p:nvPr/>
        </p:nvGraphicFramePr>
        <p:xfrm>
          <a:off x="311700" y="172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{B66BA4D0-AF24-4C8A-9F1F-AEE86E4198CD}</a:tableStyleId>
              </a:tblPr>
              <a:tblGrid>
                <a:gridCol w="4256050"/>
                <a:gridCol w="4256050"/>
              </a:tblGrid>
              <a:tr h="381000">
                <a:tc>
                  <a:txBody>
                    <a:bodyPr/>
                    <a:lstStyle/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 (truck, ATVs)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Hay and Feed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Mineral Supplements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 and Medicine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Repairs (fences, wells)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 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5" name="Google Shape;255;p41"/>
          <p:cNvSpPr txBox="1"/>
          <p:nvPr/>
        </p:nvSpPr>
        <p:spPr>
          <a:xfrm>
            <a:off x="311700" y="3775250"/>
            <a:ext cx="8778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…and Your Time!!!</a:t>
            </a:r>
            <a:endParaRPr sz="2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Tracking System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Basic Tools to track finances</a:t>
            </a: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Tracking Tips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•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 all income and expenses monthly.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•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 records regularly to understand your financial habits.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62" name="Google Shape;262;p42"/>
          <p:cNvGraphicFramePr/>
          <p:nvPr/>
        </p:nvGraphicFramePr>
        <p:xfrm>
          <a:off x="315950" y="13372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{B66BA4D0-AF24-4C8A-9F1F-AEE86E4198CD}</a:tableStyleId>
              </a:tblPr>
              <a:tblGrid>
                <a:gridCol w="3854500"/>
                <a:gridCol w="4657600"/>
              </a:tblGrid>
              <a:tr h="1611700">
                <a:tc>
                  <a:txBody>
                    <a:bodyPr/>
                    <a:lstStyle/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Notebook 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Spreadsheet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Computer Program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Phone app or 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Select the method that best works for you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0" y="754388"/>
            <a:ext cx="9144000" cy="37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19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3 main financial statements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Char char="○"/>
            </a:pPr>
            <a:r>
              <a:rPr lang="en-US" sz="30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3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Char char="○"/>
            </a:pPr>
            <a:r>
              <a:rPr lang="en-US" sz="30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Profit and Loss Statement aka Income Statement</a:t>
            </a:r>
            <a:endParaRPr sz="3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Char char="○"/>
            </a:pPr>
            <a:r>
              <a:rPr lang="en-US" sz="30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Cash Flow Statement</a:t>
            </a:r>
            <a:endParaRPr sz="3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4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Financial Statements Do I Need?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 #1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Balance Sheets</a:t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0" y="754388"/>
            <a:ext cx="91440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Everything Owned and Owed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specific point in time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NET WORTH = Assets - Liabilities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a Balance Sheet?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275" y="2941446"/>
            <a:ext cx="1620468" cy="16204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1" name="Google Shape;28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175" y="2998165"/>
            <a:ext cx="1441576" cy="1441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2" name="Google Shape;28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4638" y="3238372"/>
            <a:ext cx="961162" cy="9611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/>
        </p:nvSpPr>
        <p:spPr>
          <a:xfrm>
            <a:off x="3191400" y="835800"/>
            <a:ext cx="2734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Cash Flows 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Assets Change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over time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46"/>
          <p:cNvSpPr/>
          <p:nvPr/>
        </p:nvSpPr>
        <p:spPr>
          <a:xfrm>
            <a:off x="457200" y="742950"/>
            <a:ext cx="2734200" cy="2814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Period #1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Assets - Liabilities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Owned vs Owed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Worth #1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6"/>
          <p:cNvSpPr/>
          <p:nvPr/>
        </p:nvSpPr>
        <p:spPr>
          <a:xfrm>
            <a:off x="3458375" y="2213886"/>
            <a:ext cx="2218277" cy="265176"/>
          </a:xfrm>
          <a:custGeom>
            <a:rect b="b" l="l" r="r" t="t"/>
            <a:pathLst>
              <a:path extrusionOk="0" h="228600" w="2816860">
                <a:moveTo>
                  <a:pt x="2587752" y="0"/>
                </a:moveTo>
                <a:lnTo>
                  <a:pt x="2587752" y="228600"/>
                </a:lnTo>
                <a:lnTo>
                  <a:pt x="2740152" y="152400"/>
                </a:lnTo>
                <a:lnTo>
                  <a:pt x="2625852" y="152400"/>
                </a:lnTo>
                <a:lnTo>
                  <a:pt x="2625852" y="76200"/>
                </a:lnTo>
                <a:lnTo>
                  <a:pt x="2740152" y="76200"/>
                </a:lnTo>
                <a:lnTo>
                  <a:pt x="2587752" y="0"/>
                </a:lnTo>
                <a:close/>
              </a:path>
              <a:path extrusionOk="0" h="228600" w="2816860">
                <a:moveTo>
                  <a:pt x="2587752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2587752" y="152400"/>
                </a:lnTo>
                <a:lnTo>
                  <a:pt x="2587752" y="76200"/>
                </a:lnTo>
                <a:close/>
              </a:path>
              <a:path extrusionOk="0" h="228600" w="2816860">
                <a:moveTo>
                  <a:pt x="2740152" y="76200"/>
                </a:moveTo>
                <a:lnTo>
                  <a:pt x="2625852" y="76200"/>
                </a:lnTo>
                <a:lnTo>
                  <a:pt x="2625852" y="152400"/>
                </a:lnTo>
                <a:lnTo>
                  <a:pt x="2740152" y="152400"/>
                </a:lnTo>
                <a:lnTo>
                  <a:pt x="2816352" y="114300"/>
                </a:lnTo>
                <a:lnTo>
                  <a:pt x="2740152" y="76200"/>
                </a:lnTo>
                <a:close/>
              </a:path>
            </a:pathLst>
          </a:custGeom>
          <a:solidFill>
            <a:srgbClr val="38761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6"/>
          <p:cNvSpPr/>
          <p:nvPr/>
        </p:nvSpPr>
        <p:spPr>
          <a:xfrm>
            <a:off x="5943600" y="742950"/>
            <a:ext cx="2734200" cy="2814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Period #2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Assets - Liabilities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Owned vs Owed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Worth #2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Balance Sheet Changes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2" name="Google Shape;2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013" y="2478882"/>
            <a:ext cx="1212979" cy="12129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93" name="Google Shape;293;p46"/>
          <p:cNvSpPr/>
          <p:nvPr/>
        </p:nvSpPr>
        <p:spPr>
          <a:xfrm>
            <a:off x="1499400" y="3798300"/>
            <a:ext cx="6145200" cy="6216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Keeping is Essential!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/>
          <p:nvPr>
            <p:ph type="title"/>
          </p:nvPr>
        </p:nvSpPr>
        <p:spPr>
          <a:xfrm>
            <a:off x="0" y="754388"/>
            <a:ext cx="914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Measures solvency and liquidity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Quantify vs. Feelings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Measure your Performance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Risk assessment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Needed when applying for a loan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Guides management decisions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4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use a Balance Sheet?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Solvency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ability to pay off all liabilities / financial obligations if all assets are sold.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Liabilities &gt; Assets = Insolvent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Liquidity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ability to generate cash to pay obligations.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want to have liquidity without affecting normal business operations.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4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Terminology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Depreciation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gradual loss of value of farm assets over time due to wear, aging, or obsolescence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■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Tractors, Irrigation Systems, Barns, and Fencing.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Depreciation spreads the cost of long-term assets over their useful life.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Take advantage of tax deductions, reducing taxable income.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4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Terminology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Ranching Seminar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0" y="914400"/>
            <a:ext cx="914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is the GOAL For This Learning Series?</a:t>
            </a:r>
            <a:endParaRPr sz="33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/>
          <p:nvPr>
            <p:ph type="title"/>
          </p:nvPr>
        </p:nvSpPr>
        <p:spPr>
          <a:xfrm>
            <a:off x="0" y="754388"/>
            <a:ext cx="91440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Should your Balance Sheet have Business and Personal information together or separate?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you are using personal assets as collateral for a loan they will probably need to be together for a lender.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Excluding personal information makes it easier to analyse the performance of your operation and plan for changes.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5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Business or Personal?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When to do it?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b="0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Annually (at end of accounting period) and Consistently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Take an inventory of your assets and resources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Determine and record your asset values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Record liabilities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5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Building a Balance Sheet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Financial assets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Land and Buildings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Machinery, equipment, implements, and tools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Operating inputs purchased but not yet used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Livestock - Breeding, Specialty, and Market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Harvested crops in storage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5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1. Inventory Your Assets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Asset Valuation 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53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Assets have value because they can be sold for cash or can be used to produce goods or services that can earn money in the future.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76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Cost Approach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original investment amount and replacement cost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Market value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Sales price at market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Income Capitalization Approach</a:t>
            </a:r>
            <a:endParaRPr sz="24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Potential income requires accurate projections of future income and operating expenses.</a:t>
            </a:r>
            <a:endParaRPr sz="24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5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Asset Valuation Methods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Cost Basis (cash cost + investment expenses - depreciation)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Cost-basis balance sheets conform to GAAP and are easily compared to balance sheets from other types of businesses.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Market value (what a buyer is willing to pay you - selling costs)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Market value balances more accurately reflect current financial positions and loan collateral values.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The Farm Financial Standards Council recommends using both methods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5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-US" sz="3009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We Will Use Two Valuation Methods</a:t>
            </a:r>
            <a:endParaRPr b="1" sz="3009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6"/>
          <p:cNvPicPr preferRelativeResize="0"/>
          <p:nvPr/>
        </p:nvPicPr>
        <p:blipFill rotWithShape="1">
          <a:blip r:embed="rId3">
            <a:alphaModFix/>
          </a:blip>
          <a:srcRect b="10764" l="5888" r="5835" t="2984"/>
          <a:stretch/>
        </p:blipFill>
        <p:spPr>
          <a:xfrm>
            <a:off x="1566188" y="42700"/>
            <a:ext cx="6011628" cy="4540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6"/>
          <p:cNvSpPr/>
          <p:nvPr/>
        </p:nvSpPr>
        <p:spPr>
          <a:xfrm>
            <a:off x="3855050" y="1044150"/>
            <a:ext cx="544800" cy="2932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4417562" y="1044150"/>
            <a:ext cx="544800" cy="2932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Record Your Assets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60" name="Google Shape;360;p57"/>
          <p:cNvGrpSpPr/>
          <p:nvPr/>
        </p:nvGrpSpPr>
        <p:grpSpPr>
          <a:xfrm>
            <a:off x="905167" y="507415"/>
            <a:ext cx="5555147" cy="4279608"/>
            <a:chOff x="905167" y="676553"/>
            <a:chExt cx="7406862" cy="5706143"/>
          </a:xfrm>
        </p:grpSpPr>
        <p:pic>
          <p:nvPicPr>
            <p:cNvPr id="361" name="Google Shape;361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57"/>
          <p:cNvSpPr/>
          <p:nvPr/>
        </p:nvSpPr>
        <p:spPr>
          <a:xfrm>
            <a:off x="1083200" y="1294650"/>
            <a:ext cx="2900100" cy="2554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7"/>
          <p:cNvSpPr/>
          <p:nvPr/>
        </p:nvSpPr>
        <p:spPr>
          <a:xfrm>
            <a:off x="995450" y="752850"/>
            <a:ext cx="3075600" cy="541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Assets on Left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Short, Intermediate, and Long-Term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58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Many times assets and liabilities are listed on a balance sheet in 3 categories based on their lifespan.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Our simplified example shows only 2 categories: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lphaLcPeriod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(less than 1 year) and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lphaLcPeriod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Fixed (more than 1 year)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An intermediate category (1-10 year) can be used for assets such as breeding livestock, equipment, and machinery; and intermediate term loans.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Current Assets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6" name="Google Shape;376;p59"/>
          <p:cNvPicPr preferRelativeResize="0"/>
          <p:nvPr/>
        </p:nvPicPr>
        <p:blipFill rotWithShape="1">
          <a:blip r:embed="rId3">
            <a:alphaModFix/>
          </a:blip>
          <a:srcRect b="10764" l="5888" r="5835" t="2984"/>
          <a:stretch/>
        </p:blipFill>
        <p:spPr>
          <a:xfrm>
            <a:off x="102536" y="592926"/>
            <a:ext cx="5215176" cy="393877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9"/>
          <p:cNvSpPr/>
          <p:nvPr/>
        </p:nvSpPr>
        <p:spPr>
          <a:xfrm>
            <a:off x="238325" y="1554475"/>
            <a:ext cx="2830800" cy="12513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9"/>
          <p:cNvSpPr/>
          <p:nvPr/>
        </p:nvSpPr>
        <p:spPr>
          <a:xfrm>
            <a:off x="5451025" y="971256"/>
            <a:ext cx="3251700" cy="3201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Assets</a:t>
            </a:r>
            <a:endParaRPr b="1" sz="24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Short Term Assets most easily turned into cash or used within a year.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Ranching Seminar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0" y="914400"/>
            <a:ext cx="91440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Gain Knowledge</a:t>
            </a: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 Build Tools so you can keep doing what you love and pass it on to your family.</a:t>
            </a:r>
            <a:endParaRPr sz="29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Fixed Assets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4" name="Google Shape;384;p60"/>
          <p:cNvPicPr preferRelativeResize="0"/>
          <p:nvPr/>
        </p:nvPicPr>
        <p:blipFill rotWithShape="1">
          <a:blip r:embed="rId3">
            <a:alphaModFix/>
          </a:blip>
          <a:srcRect b="10764" l="5888" r="5835" t="2984"/>
          <a:stretch/>
        </p:blipFill>
        <p:spPr>
          <a:xfrm>
            <a:off x="102536" y="592926"/>
            <a:ext cx="5215176" cy="393877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0"/>
          <p:cNvSpPr/>
          <p:nvPr/>
        </p:nvSpPr>
        <p:spPr>
          <a:xfrm>
            <a:off x="244400" y="2774375"/>
            <a:ext cx="2823000" cy="934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0"/>
          <p:cNvSpPr/>
          <p:nvPr/>
        </p:nvSpPr>
        <p:spPr>
          <a:xfrm>
            <a:off x="5718400" y="685800"/>
            <a:ext cx="3251700" cy="3745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Fixed Assets</a:t>
            </a:r>
            <a:endParaRPr b="1" sz="2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Non-current, Intermediate, and Long-term Assets that likely won’t be sold within a year and have a lifespan of more than a year.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"/>
          <p:cNvSpPr txBox="1"/>
          <p:nvPr>
            <p:ph type="title"/>
          </p:nvPr>
        </p:nvSpPr>
        <p:spPr>
          <a:xfrm>
            <a:off x="0" y="754387"/>
            <a:ext cx="91440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Accounts payable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Loan information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portions of principal and interest payments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Delinquent principal and interest payments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Unpaid, accrued interest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Other Debts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Personal liabilities (if using consolidated balance sheet)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6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-US" sz="4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3. Inventory Your Liabilities</a:t>
            </a:r>
            <a:endParaRPr sz="44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3. Record Your Liabilities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98" name="Google Shape;398;p62"/>
          <p:cNvGrpSpPr/>
          <p:nvPr/>
        </p:nvGrpSpPr>
        <p:grpSpPr>
          <a:xfrm>
            <a:off x="1794417" y="497090"/>
            <a:ext cx="5555147" cy="4279608"/>
            <a:chOff x="905167" y="676553"/>
            <a:chExt cx="7406862" cy="5706143"/>
          </a:xfrm>
        </p:grpSpPr>
        <p:pic>
          <p:nvPicPr>
            <p:cNvPr id="399" name="Google Shape;399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400" name="Google Shape;400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01" name="Google Shape;401;p62"/>
          <p:cNvSpPr/>
          <p:nvPr/>
        </p:nvSpPr>
        <p:spPr>
          <a:xfrm>
            <a:off x="4821750" y="1252200"/>
            <a:ext cx="2280600" cy="262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2"/>
          <p:cNvSpPr/>
          <p:nvPr/>
        </p:nvSpPr>
        <p:spPr>
          <a:xfrm>
            <a:off x="4424250" y="685800"/>
            <a:ext cx="3075600" cy="541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Liabilities on Right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Current Liabilities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8" name="Google Shape;408;p63"/>
          <p:cNvGrpSpPr/>
          <p:nvPr/>
        </p:nvGrpSpPr>
        <p:grpSpPr>
          <a:xfrm>
            <a:off x="2608057" y="507415"/>
            <a:ext cx="5555147" cy="4279608"/>
            <a:chOff x="905167" y="676553"/>
            <a:chExt cx="7406862" cy="5706143"/>
          </a:xfrm>
        </p:grpSpPr>
        <p:pic>
          <p:nvPicPr>
            <p:cNvPr id="409" name="Google Shape;409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410" name="Google Shape;410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11" name="Google Shape;411;p63"/>
          <p:cNvSpPr/>
          <p:nvPr/>
        </p:nvSpPr>
        <p:spPr>
          <a:xfrm>
            <a:off x="5639148" y="1376750"/>
            <a:ext cx="2280900" cy="14034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63"/>
          <p:cNvSpPr/>
          <p:nvPr/>
        </p:nvSpPr>
        <p:spPr>
          <a:xfrm>
            <a:off x="938991" y="971256"/>
            <a:ext cx="3251700" cy="3201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Liabilities</a:t>
            </a:r>
            <a:endParaRPr b="1" sz="23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Short Term Liabilities are obligations expected to be paid within a year</a:t>
            </a: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Fixed Liabilities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8" name="Google Shape;418;p64"/>
          <p:cNvGrpSpPr/>
          <p:nvPr/>
        </p:nvGrpSpPr>
        <p:grpSpPr>
          <a:xfrm>
            <a:off x="2608057" y="507415"/>
            <a:ext cx="5555147" cy="4279608"/>
            <a:chOff x="905167" y="676553"/>
            <a:chExt cx="7406862" cy="5706143"/>
          </a:xfrm>
        </p:grpSpPr>
        <p:pic>
          <p:nvPicPr>
            <p:cNvPr id="419" name="Google Shape;419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420" name="Google Shape;420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21" name="Google Shape;421;p64"/>
          <p:cNvSpPr/>
          <p:nvPr/>
        </p:nvSpPr>
        <p:spPr>
          <a:xfrm>
            <a:off x="5680450" y="2739075"/>
            <a:ext cx="2247900" cy="10008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4"/>
          <p:cNvSpPr/>
          <p:nvPr/>
        </p:nvSpPr>
        <p:spPr>
          <a:xfrm>
            <a:off x="939000" y="971250"/>
            <a:ext cx="3428700" cy="3201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Fixed Liabilities</a:t>
            </a:r>
            <a:endParaRPr b="1" sz="2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Intermediate or Long-term debts, bonds, mortgages or loans that are payable over a term exceeding one year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Net Worth / Owner Equity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8" name="Google Shape;428;p65"/>
          <p:cNvGrpSpPr/>
          <p:nvPr/>
        </p:nvGrpSpPr>
        <p:grpSpPr>
          <a:xfrm>
            <a:off x="905167" y="507415"/>
            <a:ext cx="5555147" cy="4279608"/>
            <a:chOff x="905167" y="676553"/>
            <a:chExt cx="7406862" cy="5706143"/>
          </a:xfrm>
        </p:grpSpPr>
        <p:pic>
          <p:nvPicPr>
            <p:cNvPr id="429" name="Google Shape;429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430" name="Google Shape;430;p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31" name="Google Shape;431;p65"/>
          <p:cNvSpPr/>
          <p:nvPr/>
        </p:nvSpPr>
        <p:spPr>
          <a:xfrm>
            <a:off x="1039500" y="3957200"/>
            <a:ext cx="2977200" cy="1374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5"/>
          <p:cNvSpPr/>
          <p:nvPr/>
        </p:nvSpPr>
        <p:spPr>
          <a:xfrm>
            <a:off x="5461325" y="756188"/>
            <a:ext cx="3251700" cy="3201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endParaRPr b="1" sz="24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what is left over if all assets are sold and all debts paid.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6"/>
          <p:cNvSpPr txBox="1"/>
          <p:nvPr/>
        </p:nvSpPr>
        <p:spPr>
          <a:xfrm>
            <a:off x="0" y="0"/>
            <a:ext cx="9144000" cy="4527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Balance Sheet Exercise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587" y="46825"/>
            <a:ext cx="6204824" cy="443364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17649"/>
            <a:ext cx="5195999" cy="3712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48" name="Google Shape;448;p68"/>
          <p:cNvSpPr/>
          <p:nvPr/>
        </p:nvSpPr>
        <p:spPr>
          <a:xfrm>
            <a:off x="5348100" y="117650"/>
            <a:ext cx="3674400" cy="3712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Tractor – last payment made was on March 20, 2024. Balance of note is $60,000. Annual interest rate is 5%. Principle due in next 12 months is $20,000.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8"/>
          <p:cNvSpPr/>
          <p:nvPr/>
        </p:nvSpPr>
        <p:spPr>
          <a:xfrm>
            <a:off x="68775" y="3905300"/>
            <a:ext cx="8953800" cy="5778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Q. Fixed Notes and Contracts (Loans/Notes Against Machinery)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9"/>
          <p:cNvSpPr/>
          <p:nvPr/>
        </p:nvSpPr>
        <p:spPr>
          <a:xfrm>
            <a:off x="5771250" y="153349"/>
            <a:ext cx="3210000" cy="3554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seed corn 25 units at $225 per unit.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9"/>
          <p:cNvSpPr/>
          <p:nvPr/>
        </p:nvSpPr>
        <p:spPr>
          <a:xfrm>
            <a:off x="1499400" y="3936249"/>
            <a:ext cx="6145200" cy="546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D. Prepaid Expenses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0" y="0"/>
            <a:ext cx="9144000" cy="43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Minimize Risk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Maximize Opportunity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70"/>
          <p:cNvSpPr/>
          <p:nvPr/>
        </p:nvSpPr>
        <p:spPr>
          <a:xfrm>
            <a:off x="5760925" y="65750"/>
            <a:ext cx="3147900" cy="3729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320 acres at a MARKET VALUE of $6,000 per acre. Previous cost value was $3,000 per acre.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70"/>
          <p:cNvSpPr/>
          <p:nvPr/>
        </p:nvSpPr>
        <p:spPr>
          <a:xfrm>
            <a:off x="1499400" y="3967225"/>
            <a:ext cx="6145200" cy="515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L. Farmland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71"/>
          <p:cNvSpPr/>
          <p:nvPr/>
        </p:nvSpPr>
        <p:spPr>
          <a:xfrm>
            <a:off x="5637075" y="112099"/>
            <a:ext cx="3344100" cy="363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10,000 bushels corn at $4 and 5000 bushels soybeans at $9.50.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71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A - Crops Held For Sale/Feed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2"/>
          <p:cNvSpPr/>
          <p:nvPr/>
        </p:nvSpPr>
        <p:spPr>
          <a:xfrm>
            <a:off x="5781575" y="235999"/>
            <a:ext cx="3086100" cy="3389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acres wheat at $150 per acre.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72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B. Investment in Growing Crops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3"/>
          <p:cNvSpPr/>
          <p:nvPr/>
        </p:nvSpPr>
        <p:spPr>
          <a:xfrm>
            <a:off x="5760900" y="84198"/>
            <a:ext cx="3271800" cy="369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of grain farm machinery MARKET value $1,300,000. Cost value is $1,475,000. Depreciation will automatically compute at 10%.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73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J. Machinery and Equipment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4"/>
          <p:cNvSpPr/>
          <p:nvPr/>
        </p:nvSpPr>
        <p:spPr>
          <a:xfrm>
            <a:off x="5740275" y="84198"/>
            <a:ext cx="3282300" cy="369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notes at annual 6% interest for $220,000, borrowed on March 31, 2024.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74"/>
          <p:cNvSpPr/>
          <p:nvPr/>
        </p:nvSpPr>
        <p:spPr>
          <a:xfrm>
            <a:off x="1499400" y="3915624"/>
            <a:ext cx="6145200" cy="5673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P. Current Notes and Credit Lines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75"/>
          <p:cNvSpPr/>
          <p:nvPr/>
        </p:nvSpPr>
        <p:spPr>
          <a:xfrm>
            <a:off x="5709325" y="84198"/>
            <a:ext cx="3323400" cy="369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accounts payable $2,000.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75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N. Accounts Payable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76"/>
          <p:cNvSpPr/>
          <p:nvPr/>
        </p:nvSpPr>
        <p:spPr>
          <a:xfrm>
            <a:off x="5606125" y="84198"/>
            <a:ext cx="3416400" cy="369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 gallons of fuel at $4 per gallon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76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F. Supplies on Hand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7"/>
          <p:cNvPicPr preferRelativeResize="0"/>
          <p:nvPr/>
        </p:nvPicPr>
        <p:blipFill rotWithShape="1">
          <a:blip r:embed="rId3">
            <a:alphaModFix/>
          </a:blip>
          <a:srcRect b="10231" l="5530" r="5981" t="3277"/>
          <a:stretch/>
        </p:blipFill>
        <p:spPr>
          <a:xfrm>
            <a:off x="1563805" y="0"/>
            <a:ext cx="6016384" cy="454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8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Financial Ratios help to determine the health of a business.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A single ratio cannot determine the overall health, several ratios and other data are necessary.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Measure your Solvency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Debt to Asset Ratio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Measure your Liquidity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Ratio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Working Capital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p7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Key Ratios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9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Measurement of Solvency   </a:t>
            </a:r>
            <a:r>
              <a:rPr b="0" lang="en-US" sz="2000">
                <a:latin typeface="Open Sans"/>
                <a:ea typeface="Open Sans"/>
                <a:cs typeface="Open Sans"/>
                <a:sym typeface="Open Sans"/>
              </a:rPr>
              <a:t>Total Liabilities / </a:t>
            </a:r>
            <a:r>
              <a:rPr b="0" lang="en-US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Total Assets</a:t>
            </a:r>
            <a:endParaRPr sz="2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$100 / </a:t>
            </a:r>
            <a:r>
              <a:rPr lang="en-US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$70</a:t>
            </a: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= 1.43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$100 / </a:t>
            </a:r>
            <a:r>
              <a:rPr lang="en-US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= 1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$100 / </a:t>
            </a:r>
            <a:r>
              <a:rPr lang="en-US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$256 </a:t>
            </a: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.39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Less is better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○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Ratio over 1 = insolvent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○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Ratio equal to or under 1 = solvent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What financial statement is used to find Debt to Asset Ratio?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2" name="Google Shape;522;p7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Debt to Asset Ratio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Purpose of Today’s Session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 practical financial and business skills to operate more confidently and profitably.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Topics covered: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Recordkeeping / Bookkeeping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Asset management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Decision-making with your Financial Assessment</a:t>
            </a:r>
            <a:endParaRPr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0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Measurement of Liquidity  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Current Asset Value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/ Current Liabilities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$46 = 2.17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$100 = 1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$189 = .53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Ratios over 2 are preferred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Larger ratios = more liquidity = More ability to pay bills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What financial statement is used to find Debt to Asset Ratio?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p8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Ratio</a:t>
            </a:r>
            <a:endParaRPr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Working Capital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4" name="Google Shape;534;p81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Measurement of Liquidity  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Current Asset Value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Current Liabilities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- $78 = $22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- $100 = $0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- $211 = -$111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Working capital is a CASH BUFFER to pay bills and for operating expenses.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What financial statement is used to find Debt to Asset Ratio?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Working Capital to Gross Revenue Ratio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p82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lang="en-US" sz="2600">
                <a:latin typeface="Open Sans"/>
                <a:ea typeface="Open Sans"/>
                <a:cs typeface="Open Sans"/>
                <a:sym typeface="Open Sans"/>
              </a:rPr>
              <a:t>Measurement of Liquidity in relation to business size  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Working Capital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/ Gross Revenue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$29 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/ $345 = 8%</a:t>
            </a:r>
            <a:endParaRPr sz="17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$66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$345 = 19%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$345 = 29%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$290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$345 = 84%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Higher percentages equal more cash for short-term needs. A ratio less than 25% puts a business at risk of needing financing due to market volatility.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83"/>
          <p:cNvPicPr preferRelativeResize="0"/>
          <p:nvPr/>
        </p:nvPicPr>
        <p:blipFill rotWithShape="1">
          <a:blip r:embed="rId3">
            <a:alphaModFix/>
          </a:blip>
          <a:srcRect b="35656" l="0" r="0" t="6449"/>
          <a:stretch/>
        </p:blipFill>
        <p:spPr>
          <a:xfrm>
            <a:off x="602875" y="60919"/>
            <a:ext cx="7854977" cy="441258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3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84"/>
          <p:cNvPicPr preferRelativeResize="0"/>
          <p:nvPr/>
        </p:nvPicPr>
        <p:blipFill rotWithShape="1">
          <a:blip r:embed="rId3">
            <a:alphaModFix/>
          </a:blip>
          <a:srcRect b="35392" l="0" r="0" t="6663"/>
          <a:stretch/>
        </p:blipFill>
        <p:spPr>
          <a:xfrm>
            <a:off x="605750" y="27075"/>
            <a:ext cx="7932500" cy="44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85"/>
          <p:cNvPicPr preferRelativeResize="0"/>
          <p:nvPr/>
        </p:nvPicPr>
        <p:blipFill rotWithShape="1">
          <a:blip r:embed="rId3">
            <a:alphaModFix/>
          </a:blip>
          <a:srcRect b="36457" l="0" r="0" t="6640"/>
          <a:stretch/>
        </p:blipFill>
        <p:spPr>
          <a:xfrm>
            <a:off x="530712" y="37912"/>
            <a:ext cx="8082576" cy="446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6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 #2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Statements</a:t>
            </a:r>
            <a:endParaRPr b="1" sz="6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aka</a:t>
            </a:r>
            <a:endParaRPr b="1" sz="3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3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and Loss Statements (P&amp;L)</a:t>
            </a:r>
            <a:endParaRPr b="1" sz="503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7"/>
          <p:cNvSpPr txBox="1"/>
          <p:nvPr>
            <p:ph type="title"/>
          </p:nvPr>
        </p:nvSpPr>
        <p:spPr>
          <a:xfrm>
            <a:off x="0" y="1191000"/>
            <a:ext cx="91440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8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aka Profit and Loss Statement (P&amp;L)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8"/>
          <p:cNvSpPr txBox="1"/>
          <p:nvPr>
            <p:ph type="title"/>
          </p:nvPr>
        </p:nvSpPr>
        <p:spPr>
          <a:xfrm>
            <a:off x="0" y="754399"/>
            <a:ext cx="9144000" cy="3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en Sans"/>
              <a:buChar char="●"/>
            </a:pPr>
            <a:r>
              <a:rPr b="0" lang="en-US" sz="2700">
                <a:latin typeface="Open Sans"/>
                <a:ea typeface="Open Sans"/>
                <a:cs typeface="Open Sans"/>
                <a:sym typeface="Open Sans"/>
              </a:rPr>
              <a:t>Determine if income covers expenses</a:t>
            </a:r>
            <a:endParaRPr b="0" sz="2700"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en Sans"/>
              <a:buChar char="●"/>
            </a:pPr>
            <a:r>
              <a:rPr b="0" lang="en-US" sz="2700">
                <a:latin typeface="Open Sans"/>
                <a:ea typeface="Open Sans"/>
                <a:cs typeface="Open Sans"/>
                <a:sym typeface="Open Sans"/>
              </a:rPr>
              <a:t>Essential for loan applications and tax planning</a:t>
            </a:r>
            <a:endParaRPr b="0" sz="2700"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en Sans"/>
              <a:buChar char="●"/>
            </a:pPr>
            <a:r>
              <a:rPr b="0" lang="en-US" sz="2700">
                <a:latin typeface="Open Sans"/>
                <a:ea typeface="Open Sans"/>
                <a:cs typeface="Open Sans"/>
                <a:sym typeface="Open Sans"/>
              </a:rPr>
              <a:t>Guides management decisions</a:t>
            </a:r>
            <a:endParaRPr b="0" sz="2700"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en Sans"/>
              <a:buChar char="●"/>
            </a:pPr>
            <a:r>
              <a:rPr b="0" lang="en-US" sz="2700">
                <a:latin typeface="Open Sans"/>
                <a:ea typeface="Open Sans"/>
                <a:cs typeface="Open Sans"/>
                <a:sym typeface="Open Sans"/>
              </a:rPr>
              <a:t>Used for setting goals and improving profitability</a:t>
            </a:r>
            <a:endParaRPr b="0" sz="2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p8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use a P&amp;L?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4" name="Google Shape;57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625" y="3742575"/>
            <a:ext cx="1177594" cy="1177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9"/>
          <p:cNvSpPr txBox="1"/>
          <p:nvPr>
            <p:ph type="title"/>
          </p:nvPr>
        </p:nvSpPr>
        <p:spPr>
          <a:xfrm>
            <a:off x="0" y="685800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Sales records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invoices, receipts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Expense records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seeds, feed, labor, equipment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Inventory changes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livestock, stored crops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Depreciation values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Loan Payments, Interest, and Taxes</a:t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0" name="Google Shape;580;p8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Creating an P&amp;L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1" name="Google Shape;58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275" y="1412194"/>
            <a:ext cx="2076975" cy="20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What’s your current method of tracking ranch expenses?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Notebook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Spreadsheet (Excel, Google Sheets, Etc.)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App or Computer Program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None 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0"/>
          <p:cNvSpPr txBox="1"/>
          <p:nvPr>
            <p:ph type="title"/>
          </p:nvPr>
        </p:nvSpPr>
        <p:spPr>
          <a:xfrm>
            <a:off x="0" y="754388"/>
            <a:ext cx="91440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lang="en-US" sz="2600">
                <a:latin typeface="Open Sans"/>
                <a:ea typeface="Open Sans"/>
                <a:cs typeface="Open Sans"/>
                <a:sym typeface="Open Sans"/>
              </a:rPr>
              <a:t>Accrual Accounting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Large or complex farms should use this for better financial analysis and decision-making because it provides a more complete picture of income and expenses by recognizing them when earned or incurred, not just when cash is received or paid out. 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lang="en-US" sz="2600">
                <a:latin typeface="Open Sans"/>
                <a:ea typeface="Open Sans"/>
                <a:cs typeface="Open Sans"/>
                <a:sym typeface="Open Sans"/>
              </a:rPr>
              <a:t>Cash Accounting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 small farms with simple operations can use cash accounting due to its simplicity and ability to manage cash flow better in volatile market conditions.</a:t>
            </a:r>
            <a:endParaRPr sz="3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7" name="Google Shape;587;p9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or Accrual?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1"/>
          <p:cNvSpPr txBox="1"/>
          <p:nvPr>
            <p:ph type="title"/>
          </p:nvPr>
        </p:nvSpPr>
        <p:spPr>
          <a:xfrm>
            <a:off x="0" y="812138"/>
            <a:ext cx="9144000" cy="37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b="0" lang="en-US" sz="3000">
                <a:latin typeface="Open Sans"/>
                <a:ea typeface="Open Sans"/>
                <a:cs typeface="Open Sans"/>
                <a:sym typeface="Open Sans"/>
              </a:rPr>
              <a:t>Many farmers are on a cash accounting system for taxes.</a:t>
            </a:r>
            <a:endParaRPr b="0" sz="3000"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b="0" lang="en-US" sz="3000">
                <a:latin typeface="Open Sans"/>
                <a:ea typeface="Open Sans"/>
                <a:cs typeface="Open Sans"/>
                <a:sym typeface="Open Sans"/>
              </a:rPr>
              <a:t>Their Schedule F shows the amount of cash sales less cash purchases and depreciation.</a:t>
            </a:r>
            <a:endParaRPr b="0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p9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Schedule F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Ranch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Income Statement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99" name="Google Shape;599;p92"/>
          <p:cNvGraphicFramePr/>
          <p:nvPr/>
        </p:nvGraphicFramePr>
        <p:xfrm>
          <a:off x="457200" y="7270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{B66BA4D0-AF24-4C8A-9F1F-AEE86E4198CD}</a:tableStyleId>
              </a:tblPr>
              <a:tblGrid>
                <a:gridCol w="1759625"/>
                <a:gridCol w="1588150"/>
                <a:gridCol w="3131250"/>
                <a:gridCol w="1750575"/>
              </a:tblGrid>
              <a:tr h="4512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5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Cattle Sales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$190,000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Feed &amp; Veterinary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$(50,000)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Hunting Permits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$10,000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Land Lease &amp; Maintenance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Labor &amp; Other Expenses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Depreciation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$(5,000)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Payments, Interest &amp; Taxes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$(15,000)</a:t>
                      </a:r>
                      <a:endParaRPr sz="135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Farm Income Statement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05" name="Google Shape;605;p93"/>
          <p:cNvGraphicFramePr/>
          <p:nvPr/>
        </p:nvGraphicFramePr>
        <p:xfrm>
          <a:off x="457200" y="7270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{B66BA4D0-AF24-4C8A-9F1F-AEE86E4198CD}</a:tableStyleId>
              </a:tblPr>
              <a:tblGrid>
                <a:gridCol w="1759625"/>
                <a:gridCol w="1588150"/>
                <a:gridCol w="3131250"/>
                <a:gridCol w="1750575"/>
              </a:tblGrid>
              <a:tr h="4512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5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Corn Sales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$60,000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Seed, Fertilizer, Pesticides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$(40,000)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Alfalfa Sales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$90,000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 Costs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$(10,000)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 &amp; Other Expenses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$(20,000)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Depreciation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$(5,000)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Payments, Interest &amp; Taxes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$(25,000)</a:t>
                      </a:r>
                      <a:endParaRPr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4"/>
          <p:cNvSpPr txBox="1"/>
          <p:nvPr>
            <p:ph type="title"/>
          </p:nvPr>
        </p:nvSpPr>
        <p:spPr>
          <a:xfrm>
            <a:off x="0" y="0"/>
            <a:ext cx="49659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Open Sans"/>
                <a:ea typeface="Open Sans"/>
                <a:cs typeface="Open Sans"/>
                <a:sym typeface="Open Sans"/>
              </a:rPr>
              <a:t>https://agwestfc.com/education-and-resources</a:t>
            </a:r>
            <a:endParaRPr b="0" sz="39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2" name="Google Shape;612;p94"/>
          <p:cNvPicPr preferRelativeResize="0"/>
          <p:nvPr/>
        </p:nvPicPr>
        <p:blipFill rotWithShape="1">
          <a:blip r:embed="rId3">
            <a:alphaModFix/>
          </a:blip>
          <a:srcRect b="0" l="0" r="0" t="2629"/>
          <a:stretch/>
        </p:blipFill>
        <p:spPr>
          <a:xfrm>
            <a:off x="5084236" y="0"/>
            <a:ext cx="37070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26" y="3"/>
            <a:ext cx="5617976" cy="27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5"/>
          <p:cNvSpPr txBox="1"/>
          <p:nvPr>
            <p:ph type="title"/>
          </p:nvPr>
        </p:nvSpPr>
        <p:spPr>
          <a:xfrm>
            <a:off x="1843602" y="0"/>
            <a:ext cx="38142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999999"/>
                </a:solidFill>
              </a:rPr>
              <a:t>https://www.agsouthfc.com/news/blog/understanding-farm-financials-part-1</a:t>
            </a:r>
            <a:endParaRPr b="0" sz="1300">
              <a:solidFill>
                <a:srgbClr val="999999"/>
              </a:solidFill>
            </a:endParaRPr>
          </a:p>
        </p:txBody>
      </p:sp>
      <p:sp>
        <p:nvSpPr>
          <p:cNvPr id="620" name="Google Shape;620;p95"/>
          <p:cNvSpPr txBox="1"/>
          <p:nvPr>
            <p:ph type="title"/>
          </p:nvPr>
        </p:nvSpPr>
        <p:spPr>
          <a:xfrm>
            <a:off x="0" y="2539149"/>
            <a:ext cx="91440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Gross Margin (Profit Margin) – The profit or loss of that year’s production.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Doesn’t account for fixed costs. An operation should have enough Gross Profit Margin to cover the operation’s fixed costs.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Net Income (Profit) – True picture of profit/loss of the farm operation.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the operating income sufficient to cover costs of both production and overhead.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p95"/>
          <p:cNvSpPr/>
          <p:nvPr/>
        </p:nvSpPr>
        <p:spPr>
          <a:xfrm>
            <a:off x="5967325" y="507875"/>
            <a:ext cx="2879400" cy="10236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$942,700 - $780,900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$161,800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95"/>
          <p:cNvSpPr/>
          <p:nvPr/>
        </p:nvSpPr>
        <p:spPr>
          <a:xfrm>
            <a:off x="5967425" y="1608975"/>
            <a:ext cx="2879400" cy="9303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$161,800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$146,300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$15,500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6"/>
          <p:cNvSpPr txBox="1"/>
          <p:nvPr>
            <p:ph type="title"/>
          </p:nvPr>
        </p:nvSpPr>
        <p:spPr>
          <a:xfrm>
            <a:off x="0" y="812138"/>
            <a:ext cx="9144000" cy="37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0" lang="en-US" sz="2600">
                <a:latin typeface="Open Sans"/>
                <a:ea typeface="Open Sans"/>
                <a:cs typeface="Open Sans"/>
                <a:sym typeface="Open Sans"/>
              </a:rPr>
              <a:t>Accrual adjusted income statement combines the cash basis accounting records with inventories from a balance sheet.</a:t>
            </a:r>
            <a:endParaRPr b="0" sz="2600"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0"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Increases or Decreases of the values of inventories from the beginning to the end of a year are shown on the income statement.</a:t>
            </a:r>
            <a:endParaRPr b="0"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9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Accrual Adjustments</a:t>
            </a:r>
            <a:endParaRPr b="1"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7"/>
          <p:cNvSpPr txBox="1"/>
          <p:nvPr>
            <p:ph type="title"/>
          </p:nvPr>
        </p:nvSpPr>
        <p:spPr>
          <a:xfrm>
            <a:off x="0" y="0"/>
            <a:ext cx="44655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In this same example, all the weaned calves were sold before the first of the year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Livestock inventory on the beginning balance sheet is zero.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During the year the calves raised are all still in inventory at a $25,000 value at yearend.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By figuring these accrual adjustments, net farm income, otherwise known as “true” or real profitability is calculated for a given period.</a:t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5" name="Google Shape;635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480" y="298538"/>
            <a:ext cx="4584808" cy="3640783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97"/>
          <p:cNvSpPr txBox="1"/>
          <p:nvPr>
            <p:ph type="title"/>
          </p:nvPr>
        </p:nvSpPr>
        <p:spPr>
          <a:xfrm>
            <a:off x="4465475" y="3653575"/>
            <a:ext cx="4678500" cy="11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https://cap.unl.edu/news/net-farm-income-impacts-net-worth-growth/</a:t>
            </a:r>
            <a:endParaRPr b="0" sz="1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398" y="0"/>
            <a:ext cx="4378138" cy="45263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3" name="Google Shape;643;p98"/>
          <p:cNvSpPr txBox="1"/>
          <p:nvPr>
            <p:ph type="title"/>
          </p:nvPr>
        </p:nvSpPr>
        <p:spPr>
          <a:xfrm>
            <a:off x="0" y="0"/>
            <a:ext cx="47205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This accrual adjusted income statement from FINPACK shows a more complete picture of a farm’s annual finances than a simple cash based income statement.</a:t>
            </a:r>
            <a:endParaRPr b="0"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Tracking P&amp;L Changes Over Time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49" name="Google Shape;649;p99"/>
          <p:cNvGraphicFramePr/>
          <p:nvPr/>
        </p:nvGraphicFramePr>
        <p:xfrm>
          <a:off x="116625" y="8826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{B66BA4D0-AF24-4C8A-9F1F-AEE86E4198CD}</a:tableStyleId>
              </a:tblPr>
              <a:tblGrid>
                <a:gridCol w="2217375"/>
                <a:gridCol w="1876975"/>
                <a:gridCol w="1867250"/>
                <a:gridCol w="2907850"/>
              </a:tblGrid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Year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 ($)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(125,000)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(65,000)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(100,000)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2022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(100,000)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(105,000)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2024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(100,000)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50" name="Google Shape;65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1875" y="2893425"/>
            <a:ext cx="1578450" cy="15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Bookkeeping and Expense Tracking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Your Costs Exercise: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Write down the name of 3 Business expenses from this month.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00"/>
          <p:cNvSpPr txBox="1"/>
          <p:nvPr/>
        </p:nvSpPr>
        <p:spPr>
          <a:xfrm>
            <a:off x="0" y="0"/>
            <a:ext cx="54822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for Decision Making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6" name="Google Shape;656;p100"/>
          <p:cNvPicPr preferRelativeResize="0"/>
          <p:nvPr/>
        </p:nvPicPr>
        <p:blipFill rotWithShape="1">
          <a:blip r:embed="rId3">
            <a:alphaModFix/>
          </a:blip>
          <a:srcRect b="0" l="2443" r="6365" t="2629"/>
          <a:stretch/>
        </p:blipFill>
        <p:spPr>
          <a:xfrm>
            <a:off x="5090125" y="0"/>
            <a:ext cx="338063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1"/>
          <p:cNvSpPr txBox="1"/>
          <p:nvPr>
            <p:ph type="title"/>
          </p:nvPr>
        </p:nvSpPr>
        <p:spPr>
          <a:xfrm>
            <a:off x="0" y="685800"/>
            <a:ext cx="64422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Increase Revenue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Find better markets, improve yields, diversify income, sell assets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Reduce Costs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Buy inputs in bulk, improve efficiency, reduce waste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Monitor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 finances regularly, adjust operations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2" name="Google Shape;662;p10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for Decision Making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3" name="Google Shape;663;p101"/>
          <p:cNvPicPr preferRelativeResize="0"/>
          <p:nvPr/>
        </p:nvPicPr>
        <p:blipFill rotWithShape="1">
          <a:blip r:embed="rId3">
            <a:alphaModFix/>
          </a:blip>
          <a:srcRect b="0" l="2443" r="6365" t="2629"/>
          <a:stretch/>
        </p:blipFill>
        <p:spPr>
          <a:xfrm>
            <a:off x="6442075" y="840625"/>
            <a:ext cx="2631750" cy="400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2"/>
          <p:cNvSpPr txBox="1"/>
          <p:nvPr>
            <p:ph type="title"/>
          </p:nvPr>
        </p:nvSpPr>
        <p:spPr>
          <a:xfrm>
            <a:off x="0" y="685800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Not tracking small expenses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Keep detailed records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Forgetting depreciation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 Calculate equipment value over time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Accrual Errors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 Keep detailed records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Mixing personal &amp; farm finances 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228600" lvl="0" marL="1143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 Separate accounts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10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Common Mistakes &amp; How to Fix Them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3"/>
          <p:cNvSpPr txBox="1"/>
          <p:nvPr>
            <p:ph type="title"/>
          </p:nvPr>
        </p:nvSpPr>
        <p:spPr>
          <a:xfrm>
            <a:off x="0" y="685800"/>
            <a:ext cx="74226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Farm accounting software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(QuickBooks, Excel, Ambrook, FINPACK, other Ag-specific apps)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Online income statement templates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NMSU Extension and farm financial advisors</a:t>
            </a:r>
            <a:endParaRPr b="0"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5" name="Google Shape;675;p10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Help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6" name="Google Shape;676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8525" y="1803984"/>
            <a:ext cx="1535532" cy="153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4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 #3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Statements</a:t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5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 financial tool that tracks the movement of cash in and out of an operation (usually on a monthly basis).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Cash Inflows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crop/livestock sales, government payments, loans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Cash Outflows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feed, fuel, labor, loan payments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Actual cash transactions, not accrual.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7" name="Google Shape;687;p10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a Cash Flow Statement?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8" name="Google Shape;688;p105" title="cash-fl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525" y="2618475"/>
            <a:ext cx="1805138" cy="180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06"/>
          <p:cNvSpPr txBox="1"/>
          <p:nvPr>
            <p:ph type="title"/>
          </p:nvPr>
        </p:nvSpPr>
        <p:spPr>
          <a:xfrm>
            <a:off x="0" y="754400"/>
            <a:ext cx="35388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AutoNum type="arabicPeriod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Beginning Cash Balance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AutoNum type="arabicPeriod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Cash Inflows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Sales (livestock, crops, hay)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Government payments (ARC/PLC, EQIP)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Loans or advances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4" name="Google Shape;694;p10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Components of a Cash Flow Statement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5" name="Google Shape;695;p106" title="money-4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250" y="1668744"/>
            <a:ext cx="1961494" cy="1961494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106"/>
          <p:cNvSpPr txBox="1"/>
          <p:nvPr>
            <p:ph type="title"/>
          </p:nvPr>
        </p:nvSpPr>
        <p:spPr>
          <a:xfrm>
            <a:off x="5205000" y="754400"/>
            <a:ext cx="38676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3.  </a:t>
            </a: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Cash Outflows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Operating expenses (seed, fuel, vet care)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Capital purchases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Debt payments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Labor costs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4.  </a:t>
            </a: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Ending Cash Balance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7"/>
          <p:cNvSpPr txBox="1"/>
          <p:nvPr/>
        </p:nvSpPr>
        <p:spPr>
          <a:xfrm>
            <a:off x="0" y="0"/>
            <a:ext cx="9144000" cy="82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Monthly Cash Flow Statement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702" name="Google Shape;702;p107"/>
          <p:cNvGraphicFramePr/>
          <p:nvPr/>
        </p:nvGraphicFramePr>
        <p:xfrm>
          <a:off x="117188" y="1893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{B66BA4D0-AF24-4C8A-9F1F-AEE86E4198CD}</a:tableStyleId>
              </a:tblPr>
              <a:tblGrid>
                <a:gridCol w="92152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Jan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Feb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Apr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May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Jul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Aug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Sep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Oct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Nov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Dec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Inflows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</a:t>
                      </a:r>
                      <a:r>
                        <a:rPr lang="en-US" sz="900"/>
                        <a:t>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</a:t>
                      </a: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Outflows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9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14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</a:t>
                      </a: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Net Flow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-8,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-14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</a:t>
                      </a:r>
                      <a:r>
                        <a:rPr lang="en-US" sz="900"/>
                        <a:t>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28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Balance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23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13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13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15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10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2,000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-7,000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-15</a:t>
                      </a: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,000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-29,000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24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52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48</a:t>
                      </a:r>
                      <a:r>
                        <a:rPr lang="en-US" sz="900"/>
                        <a:t>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3" name="Google Shape;703;p107"/>
          <p:cNvSpPr/>
          <p:nvPr/>
        </p:nvSpPr>
        <p:spPr>
          <a:xfrm>
            <a:off x="454050" y="840118"/>
            <a:ext cx="8235900" cy="829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1st: You start with $45,000 in your account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07"/>
          <p:cNvSpPr/>
          <p:nvPr/>
        </p:nvSpPr>
        <p:spPr>
          <a:xfrm>
            <a:off x="454050" y="3572671"/>
            <a:ext cx="8235900" cy="829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make it through this year with a negative account balance?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8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2269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20"/>
              <a:buFont typeface="Open Sans"/>
              <a:buChar char="●"/>
            </a:pPr>
            <a:r>
              <a:rPr lang="en-US" sz="2420">
                <a:latin typeface="Open Sans"/>
                <a:ea typeface="Open Sans"/>
                <a:cs typeface="Open Sans"/>
                <a:sym typeface="Open Sans"/>
              </a:rPr>
              <a:t>Agriculture is seasonal</a:t>
            </a:r>
            <a:endParaRPr sz="2420">
              <a:latin typeface="Open Sans"/>
              <a:ea typeface="Open Sans"/>
              <a:cs typeface="Open Sans"/>
              <a:sym typeface="Open Sans"/>
            </a:endParaRPr>
          </a:p>
          <a:p>
            <a:pPr indent="-382269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20"/>
              <a:buFont typeface="Open Sans"/>
              <a:buChar char="○"/>
            </a:pPr>
            <a:r>
              <a:rPr lang="en-US" sz="242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Manage timing mismatches between income (e.g., fall harvest) and expenses (e.g., spring planting).</a:t>
            </a:r>
            <a:endParaRPr sz="242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96569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20"/>
              <a:buFont typeface="Open Sans"/>
              <a:buChar char="●"/>
            </a:pPr>
            <a:r>
              <a:rPr lang="en-US" sz="2420">
                <a:latin typeface="Open Sans"/>
                <a:ea typeface="Open Sans"/>
                <a:cs typeface="Open Sans"/>
                <a:sym typeface="Open Sans"/>
              </a:rPr>
              <a:t>Support decision-making on capital investments, equipment repairs, or livestock purchases.</a:t>
            </a:r>
            <a:endParaRPr sz="242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0" name="Google Shape;710;p10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Management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9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3000">
                <a:latin typeface="Open Sans"/>
                <a:ea typeface="Open Sans"/>
                <a:cs typeface="Open Sans"/>
                <a:sym typeface="Open Sans"/>
              </a:rPr>
              <a:t>Variability in Production and Markets affect cash flow and may require additional funding.</a:t>
            </a:r>
            <a:endParaRPr b="0" sz="3000"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3000">
                <a:latin typeface="Open Sans"/>
                <a:ea typeface="Open Sans"/>
                <a:cs typeface="Open Sans"/>
                <a:sym typeface="Open Sans"/>
              </a:rPr>
              <a:t>Plan for obtaining lines of credit or reducing expenses.</a:t>
            </a:r>
            <a:endParaRPr b="0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6" name="Google Shape;716;p10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Shortfalls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Bookkeeping and Expense Tracking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Your Costs Exercise: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Write down the name of 3 business expenses from this month.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Did you save the receipts?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10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Monitor and manage cash flow effectively to ensure working capital is available throughout the production cycle.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Optimize spending during low-revenue periods.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Time marketing decisions to maximize cash inflows.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11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Buying and Selling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11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Good Cash Flow Statements Support: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Loan applications and renewals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Purchase decisions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Crisis planning (drought, price volatility)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Lenders use this information to ensure that farmers have sufficient liquidity to meet financial obligations and repay loans.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8" name="Google Shape;728;p11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Flows for Planning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12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Crucial for analyzing the cash flow associated with specific enterprises within your whole operation. 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Cash flow stress testing under different commodity price “what if” scenarios.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4" name="Google Shape;734;p11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Analysis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3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Create a</a:t>
            </a: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 “Spending Plan”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Created from past cash flow statements with predicted adjustments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Used to assess the feasibility of expansion and potential revenue streams.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If major events have happened (lost leases, changed major enterprises, etc.) then reconstruct a new plan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0" name="Google Shape;740;p11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Projections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4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</a:t>
            </a: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6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a business</a:t>
            </a:r>
            <a:endParaRPr b="1" sz="6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GO!</a:t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15"/>
          <p:cNvSpPr txBox="1"/>
          <p:nvPr>
            <p:ph type="title"/>
          </p:nvPr>
        </p:nvSpPr>
        <p:spPr>
          <a:xfrm>
            <a:off x="0" y="754388"/>
            <a:ext cx="914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Assess Financial Health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snapshot of assets, liabilities, and equity, helps you understand your financial position to make informed decisions.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Improve Loan Access &amp; Creditworthiness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Lenders evaluate a farm’s financial stability for loans or lines of credit necessary for expansion or operational improvements.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Track Progress Toward Goals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Monitor changes in net worth over time, track financial growth, debt reduction, or investment in new equipment and land.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Enhance Decision-Making &amp; Risk Management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strengths and weaknesses, adjust strategies, optimize resources, and mitigate market fluctuations risks or unexpected expenses.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11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Goals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16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vase with a picture of a farm&#10;&#10;AI-generated content may be incorrect." id="761" name="Google Shape;76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17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89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18"/>
          <p:cNvSpPr txBox="1"/>
          <p:nvPr>
            <p:ph type="title"/>
          </p:nvPr>
        </p:nvSpPr>
        <p:spPr>
          <a:xfrm>
            <a:off x="77419" y="157875"/>
            <a:ext cx="9005400" cy="49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/>
              <a:t>NM-FARM</a:t>
            </a:r>
            <a:endParaRPr/>
          </a:p>
        </p:txBody>
      </p:sp>
      <p:sp>
        <p:nvSpPr>
          <p:cNvPr id="769" name="Google Shape;769;p118"/>
          <p:cNvSpPr txBox="1"/>
          <p:nvPr/>
        </p:nvSpPr>
        <p:spPr>
          <a:xfrm>
            <a:off x="0" y="654000"/>
            <a:ext cx="67029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Goals:</a:t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Develop a financial benchmarking program for NM farms and ranches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Increased financial sustainability for NM farmers and ranchers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www.nmfarm.nmsu.edu</a:t>
            </a:r>
            <a:endParaRPr b="1" sz="23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vase with a picture of a farm&#10;&#10;AI-generated content may be incorrect." id="770" name="Google Shape;770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118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2" name="Google Shape;772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912" y="1466644"/>
            <a:ext cx="2040413" cy="204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9"/>
          <p:cNvSpPr txBox="1"/>
          <p:nvPr>
            <p:ph type="title"/>
          </p:nvPr>
        </p:nvSpPr>
        <p:spPr>
          <a:xfrm>
            <a:off x="182880" y="182880"/>
            <a:ext cx="9005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New Mexico Youth Ranch Management Camp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8" name="Google Shape;77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25" y="1057448"/>
            <a:ext cx="3432574" cy="2089950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9" name="Google Shape;779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489" y="3010399"/>
            <a:ext cx="3475638" cy="2030624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0" name="Google Shape;780;p119"/>
          <p:cNvSpPr txBox="1"/>
          <p:nvPr/>
        </p:nvSpPr>
        <p:spPr>
          <a:xfrm>
            <a:off x="3704600" y="868850"/>
            <a:ext cx="54393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@ CS Ranch | Cimarron, NM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June 21-26, 2026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nmyrm.nmsu.edu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1" name="Google Shape;781;p119"/>
          <p:cNvSpPr txBox="1"/>
          <p:nvPr/>
        </p:nvSpPr>
        <p:spPr>
          <a:xfrm>
            <a:off x="0" y="3010400"/>
            <a:ext cx="47205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youth appreciate the 'why' behind ranching.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Bookkeeping and Expense Tracking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39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Your Costs Exercise: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Write down the name of 3 business expenses from this month.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Did you save the receipts?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much did they cost?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