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y="5143500" cx="9144000"/>
  <p:notesSz cx="6858000" cy="9144000"/>
  <p:embeddedFontLst>
    <p:embeddedFont>
      <p:font typeface="Tahoma"/>
      <p:regular r:id="rId95"/>
      <p:bold r:id="rId96"/>
    </p:embeddedFont>
    <p:embeddedFont>
      <p:font typeface="Open Sans SemiBold"/>
      <p:regular r:id="rId97"/>
      <p:bold r:id="rId98"/>
      <p:italic r:id="rId99"/>
      <p:boldItalic r:id="rId100"/>
    </p:embeddedFont>
    <p:embeddedFont>
      <p:font typeface="Open Sans Medium"/>
      <p:regular r:id="rId101"/>
      <p:bold r:id="rId102"/>
      <p:italic r:id="rId103"/>
      <p:boldItalic r:id="rId104"/>
    </p:embeddedFont>
    <p:embeddedFont>
      <p:font typeface="Open Sans"/>
      <p:regular r:id="rId105"/>
      <p:bold r:id="rId106"/>
      <p:italic r:id="rId107"/>
      <p:boldItalic r:id="rId10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B9E92F-594F-4EDA-855A-C3358CC655E3}">
  <a:tblStyle styleId="{93B9E92F-594F-4EDA-855A-C3358CC655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font" Target="fonts/OpenSans-italic.fntdata"/><Relationship Id="rId106" Type="http://schemas.openxmlformats.org/officeDocument/2006/relationships/font" Target="fonts/OpenSans-bold.fntdata"/><Relationship Id="rId105" Type="http://schemas.openxmlformats.org/officeDocument/2006/relationships/font" Target="fonts/OpenSans-regular.fntdata"/><Relationship Id="rId104" Type="http://schemas.openxmlformats.org/officeDocument/2006/relationships/font" Target="fonts/OpenSansMedium-boldItalic.fntdata"/><Relationship Id="rId108" Type="http://schemas.openxmlformats.org/officeDocument/2006/relationships/font" Target="fonts/OpenSans-boldItalic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font" Target="fonts/OpenSansMedium-italic.fntdata"/><Relationship Id="rId102" Type="http://schemas.openxmlformats.org/officeDocument/2006/relationships/font" Target="fonts/OpenSansMedium-bold.fntdata"/><Relationship Id="rId101" Type="http://schemas.openxmlformats.org/officeDocument/2006/relationships/font" Target="fonts/OpenSansMedium-regular.fntdata"/><Relationship Id="rId100" Type="http://schemas.openxmlformats.org/officeDocument/2006/relationships/font" Target="fonts/OpenSansSemiBold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font" Target="fonts/Tahoma-regular.fntdata"/><Relationship Id="rId94" Type="http://schemas.openxmlformats.org/officeDocument/2006/relationships/slide" Target="slides/slide87.xml"/><Relationship Id="rId97" Type="http://schemas.openxmlformats.org/officeDocument/2006/relationships/font" Target="fonts/OpenSansSemiBold-regular.fntdata"/><Relationship Id="rId96" Type="http://schemas.openxmlformats.org/officeDocument/2006/relationships/font" Target="fonts/Tahoma-bold.fntdata"/><Relationship Id="rId11" Type="http://schemas.openxmlformats.org/officeDocument/2006/relationships/slide" Target="slides/slide4.xml"/><Relationship Id="rId99" Type="http://schemas.openxmlformats.org/officeDocument/2006/relationships/font" Target="fonts/OpenSansSemiBold-italic.fntdata"/><Relationship Id="rId10" Type="http://schemas.openxmlformats.org/officeDocument/2006/relationships/slide" Target="slides/slide3.xml"/><Relationship Id="rId98" Type="http://schemas.openxmlformats.org/officeDocument/2006/relationships/font" Target="fonts/OpenSansSemiBol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7ee23d802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b7ee23d802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89344a545_1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b89344a545_1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89344a545_1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b89344a545_1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89344a545_1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b89344a545_1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89344a545_1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b89344a545_1_8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89344a545_1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b89344a545_1_8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89344a545_1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b89344a545_1_8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41720288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c417202880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89344a545_1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b89344a545_1_8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b89344a545_1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b89344a545_1_9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b89344a545_1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b89344a545_1_9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89344a545_1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b89344a545_1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b89344a545_1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b89344a545_1_9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b89344a545_1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b89344a545_1_9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89344a545_1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b89344a545_1_9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b89344a545_1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3b89344a545_1_9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b89344a545_1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3b89344a545_1_9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b89344a545_1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3b89344a545_1_9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b89344a545_1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b89344a545_1_9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c4172028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c41720288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b89344a545_1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b89344a545_1_9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b89344a545_1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b89344a545_1_9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89344a545_1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b89344a545_1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b89344a545_1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b89344a545_1_9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b89344a545_1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3b89344a545_1_9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b89344a545_1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b89344a545_1_9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89344a545_1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b89344a545_1_9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b89344a545_1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b89344a545_1_10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b89344a545_1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b89344a545_1_16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b89344a545_1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b89344a545_1_10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b89344a545_1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3b89344a545_1_10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b89344a545_1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b89344a545_1_10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b89344a545_1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3b89344a545_1_10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89344a545_1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b89344a545_1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b89344a545_1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b89344a545_1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3b89344a545_1_10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b89344a545_1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b89344a545_1_10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b89344a545_1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b89344a545_1_10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b89344a545_1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b89344a545_1_10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b89344a545_1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3b89344a545_1_10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b89344a545_1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3b89344a545_1_10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b89344a545_1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3b89344a545_1_10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b89344a545_1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3b89344a545_1_10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b89344a545_1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3b89344a545_1_10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b89344a545_1_1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3b89344a545_1_10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89344a545_1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b89344a545_1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b89344a545_1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3b89344a545_1_1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b89344a545_1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3b89344a545_1_1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b89344a545_1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3b89344a545_1_1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89344a545_1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3b89344a545_1_1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b89344a545_1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b89344a545_1_1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b89344a545_1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3b89344a545_1_1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b89344a545_1_1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3b89344a545_1_1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b89344a545_1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3b89344a545_1_1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b89344a545_1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3b89344a545_1_1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b89344a545_1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3b89344a545_1_1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89344a545_1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b89344a545_1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b89344a545_1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3b89344a545_1_1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b89344a545_1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3b89344a545_1_1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b89344a545_1_1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3b89344a545_1_1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b89344a545_1_1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3b89344a545_1_1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b89344a545_1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3b89344a545_1_1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b89344a545_1_1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b89344a545_1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3b89344a545_1_11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b89344a545_1_1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b89344a545_1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3b89344a545_1_11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b89344a545_1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3b89344a545_1_1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b89344a545_1_1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b89344a545_1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3b89344a545_1_11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b89344a545_1_1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b89344a545_1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3b89344a545_1_1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89344a545_1_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b89344a545_1_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b89344a545_1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3b89344a545_1_1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b89344a545_1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3b89344a545_1_1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b89344a545_1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3b89344a545_1_16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b89344a545_1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3b89344a545_1_1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b89344a545_1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3b89344a545_1_1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b89344a545_1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g3b89344a545_1_12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b89344a545_1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g3b89344a545_1_1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b89344a545_1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3b89344a545_1_1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c8108b871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3c8108b8717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c8108b871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3c8108b8717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1fb369f6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c1fb369f6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b89344a545_1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3b89344a545_1_1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c8108b8717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g3c8108b8717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b89344a545_1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g3b89344a545_1_1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b89344a545_1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3b89344a545_1_1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c21dd56a6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9" name="Google Shape;749;g3c21dd56a6e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c21dd56a6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6" name="Google Shape;756;g3c21dd56a6e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c21dd56a6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5" name="Google Shape;765;g3c21dd56a6e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c920183e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3c920183e5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1fb369f6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c1fb369f6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20" name="Google Shape;20;p2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21" name="Google Shape;21;p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" name="Google Shape;2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" name="Google Shape;27;p2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3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09" name="Google Shape;109;p18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10" name="Google Shape;110;p1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11" name="Google Shape;11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3" type="body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4" type="body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6" name="Google Shape;116;p18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b="1" i="0" sz="3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9" name="Google Shape;129;p21"/>
          <p:cNvSpPr txBox="1"/>
          <p:nvPr>
            <p:ph idx="3" type="body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4" type="body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2" name="Google Shape;132;p21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3" name="Google Shape;133;p21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134" name="Google Shape;134;p21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35" name="Google Shape;13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3">
  <p:cSld name="Presentation Title 3">
    <p:bg>
      <p:bgPr>
        <a:solidFill>
          <a:schemeClr val="dk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2"/>
          <p:cNvSpPr txBox="1"/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3" type="body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4" type="body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44" name="Google Shape;144;p22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5" name="Google Shape;145;p22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146" name="Google Shape;146;p2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47" name="Google Shape;14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23888" y="3442099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25"/>
          <p:cNvSpPr txBox="1"/>
          <p:nvPr>
            <p:ph idx="4" type="body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>
            <p:ph idx="2" type="pic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6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8"/>
          <p:cNvSpPr/>
          <p:nvPr>
            <p:ph idx="2" type="pic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2" type="body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3" type="body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4" type="body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6" type="body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30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8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2" name="Google Shape;52;p8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53" name="Google Shape;53;p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54" name="Google Shape;5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9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60" name="Google Shape;60;p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61" name="Google Shape;6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7" name="Google Shape;67;p9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12" name="Google Shape;12;p1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3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" name="Google Shape;191;p31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Financial and Business Management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2" name="Google Shape;192;p31"/>
          <p:cNvSpPr txBox="1"/>
          <p:nvPr>
            <p:ph idx="4294967295" type="body"/>
          </p:nvPr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Records Matter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where your money goes?</a:t>
            </a:r>
            <a:endParaRPr b="1" sz="10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Records show your real costs. Without them, it’s easy to lose money without noticing.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Receipts are essential for: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Taxes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Decision-making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Common Ranch Expenses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182875" y="914400"/>
            <a:ext cx="8778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should you track?</a:t>
            </a:r>
            <a:endParaRPr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54" name="Google Shape;254;p41"/>
          <p:cNvGraphicFramePr/>
          <p:nvPr/>
        </p:nvGraphicFramePr>
        <p:xfrm>
          <a:off x="311700" y="172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{93B9E92F-594F-4EDA-855A-C3358CC655E3}</a:tableStyleId>
              </a:tblPr>
              <a:tblGrid>
                <a:gridCol w="4256050"/>
                <a:gridCol w="4256050"/>
              </a:tblGrid>
              <a:tr h="381000">
                <a:tc>
                  <a:txBody>
                    <a:bodyPr/>
                    <a:lstStyle/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(truck, ATVs)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Hay and Feed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Mineral Supplements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 and Medicine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Repairs (fences, wells)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9575" lvl="1" marL="771525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1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5" name="Google Shape;255;p41"/>
          <p:cNvSpPr txBox="1"/>
          <p:nvPr/>
        </p:nvSpPr>
        <p:spPr>
          <a:xfrm>
            <a:off x="311700" y="3775250"/>
            <a:ext cx="8778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…and Your Time!!!</a:t>
            </a:r>
            <a:endParaRPr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Tracking System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Basic Tools to track finances</a:t>
            </a: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Tips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•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 all income and expenses monthly.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•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records regularly to understand your financial habits.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62" name="Google Shape;262;p42"/>
          <p:cNvGraphicFramePr/>
          <p:nvPr/>
        </p:nvGraphicFramePr>
        <p:xfrm>
          <a:off x="315950" y="13372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{93B9E92F-594F-4EDA-855A-C3358CC655E3}</a:tableStyleId>
              </a:tblPr>
              <a:tblGrid>
                <a:gridCol w="3854500"/>
                <a:gridCol w="4657600"/>
              </a:tblGrid>
              <a:tr h="1611700">
                <a:tc>
                  <a:txBody>
                    <a:bodyPr/>
                    <a:lstStyle/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Notebook 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Spreadsheet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Computer Program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Phone App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1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Open Sans"/>
                        <a:buChar char="•"/>
                      </a:pPr>
                      <a:r>
                        <a:rPr lang="en-US" sz="24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Select the method that best works for you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0" y="754388"/>
            <a:ext cx="9144000" cy="37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3 main financial statements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Profit and Loss Statement aka Income Statement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4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Financial Statements Do I Need?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#1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Balance Sheets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0" y="754388"/>
            <a:ext cx="91440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Everything Owned and Owed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specific point in time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NET WORTH = Assets - Liabilities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a Balance Sheet?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275" y="2941446"/>
            <a:ext cx="1620468" cy="16204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1" name="Google Shape;2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175" y="2998165"/>
            <a:ext cx="1441576" cy="1441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2" name="Google Shape;28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4638" y="3238372"/>
            <a:ext cx="961162" cy="9611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6"/>
          <p:cNvPicPr preferRelativeResize="0"/>
          <p:nvPr/>
        </p:nvPicPr>
        <p:blipFill rotWithShape="1">
          <a:blip r:embed="rId3">
            <a:alphaModFix/>
          </a:blip>
          <a:srcRect b="10764" l="5888" r="5835" t="8002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b="0"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6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6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6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/>
        </p:nvSpPr>
        <p:spPr>
          <a:xfrm>
            <a:off x="3191400" y="835800"/>
            <a:ext cx="2734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Cash Flows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Assets Change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over time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47"/>
          <p:cNvSpPr/>
          <p:nvPr/>
        </p:nvSpPr>
        <p:spPr>
          <a:xfrm>
            <a:off x="457200" y="742950"/>
            <a:ext cx="2734200" cy="28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Period #1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 - Liabilities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vs Owed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Worth #1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7"/>
          <p:cNvSpPr/>
          <p:nvPr/>
        </p:nvSpPr>
        <p:spPr>
          <a:xfrm>
            <a:off x="3458375" y="2213886"/>
            <a:ext cx="2218277" cy="265176"/>
          </a:xfrm>
          <a:custGeom>
            <a:rect b="b" l="l" r="r" t="t"/>
            <a:pathLst>
              <a:path extrusionOk="0" h="228600" w="2816860">
                <a:moveTo>
                  <a:pt x="2587752" y="0"/>
                </a:moveTo>
                <a:lnTo>
                  <a:pt x="2587752" y="228600"/>
                </a:lnTo>
                <a:lnTo>
                  <a:pt x="2740152" y="152400"/>
                </a:lnTo>
                <a:lnTo>
                  <a:pt x="2625852" y="152400"/>
                </a:lnTo>
                <a:lnTo>
                  <a:pt x="2625852" y="76200"/>
                </a:lnTo>
                <a:lnTo>
                  <a:pt x="2740152" y="76200"/>
                </a:lnTo>
                <a:lnTo>
                  <a:pt x="2587752" y="0"/>
                </a:lnTo>
                <a:close/>
              </a:path>
              <a:path extrusionOk="0" h="228600" w="2816860">
                <a:moveTo>
                  <a:pt x="2587752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2587752" y="152400"/>
                </a:lnTo>
                <a:lnTo>
                  <a:pt x="2587752" y="76200"/>
                </a:lnTo>
                <a:close/>
              </a:path>
              <a:path extrusionOk="0" h="228600" w="2816860">
                <a:moveTo>
                  <a:pt x="2740152" y="76200"/>
                </a:moveTo>
                <a:lnTo>
                  <a:pt x="2625852" y="76200"/>
                </a:lnTo>
                <a:lnTo>
                  <a:pt x="2625852" y="152400"/>
                </a:lnTo>
                <a:lnTo>
                  <a:pt x="2740152" y="152400"/>
                </a:lnTo>
                <a:lnTo>
                  <a:pt x="2816352" y="114300"/>
                </a:lnTo>
                <a:lnTo>
                  <a:pt x="2740152" y="76200"/>
                </a:lnTo>
                <a:close/>
              </a:path>
            </a:pathLst>
          </a:custGeom>
          <a:solidFill>
            <a:srgbClr val="38761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7"/>
          <p:cNvSpPr/>
          <p:nvPr/>
        </p:nvSpPr>
        <p:spPr>
          <a:xfrm>
            <a:off x="5943600" y="742950"/>
            <a:ext cx="2734200" cy="2814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Period #2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 - Liabilities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vs Owed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Worth #2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Balance Sheet Changes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013" y="2478882"/>
            <a:ext cx="1212979" cy="12129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3" name="Google Shape;303;p47"/>
          <p:cNvSpPr/>
          <p:nvPr/>
        </p:nvSpPr>
        <p:spPr>
          <a:xfrm>
            <a:off x="1499400" y="3798300"/>
            <a:ext cx="6145200" cy="6216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Keeping is Essential!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Measures solvency and liquidity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Quantify vs. Feelings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Measure your Performance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Risk assessment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Needed when applying for a loan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Guides management decisions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use a Balance Sheet?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Solvency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ability to pay off all liabilities / financial obligations if all assets are sold.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Liabilities &gt; Assets = Insolvent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Liquidity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ability to generate cash to pay obligations.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want to have liquidity without affecting normal business operations.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4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Terminology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Ranching Seminar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0" y="914400"/>
            <a:ext cx="914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is the GOAL For This Learning Series?</a:t>
            </a:r>
            <a:endParaRPr sz="33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Depreciation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gradual loss of value of farm assets over time due to wear, aging, or obsolescence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■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Tractors, Irrigation Systems, Barns, and Fencing.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Depreciation spreads the cost of long-term assets over their useful life.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Take advantage of tax deductions, reducing taxable income.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5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Terminology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Should your Balance Sheet have Business and Personal information together or separate?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are using personal assets as collateral for a loan they will probably need to be together for a lender.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Excluding personal information makes it easier to analyse the performance of your operation and plan for changes.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5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Business or Personal?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When to do it?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0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Annually (at end of accounting period) and Consistently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Take an inventory of your assets and resources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Determine and record your asset values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Record liabilities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5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Building a Balance Sheet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Financial assets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Land and Buildings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Machinery, equipment, implements, and tools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Operating inputs purchased but not yet used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Livestock - Breeding, Specialty, and Market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Harvested crops in storage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1. Inventory Your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Asset Valuation 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54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Assets have value because they can be sold for cash or can be used to produce goods or services that can earn money in the future.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Cost Approach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original investment amount and replacement cost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Market value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Sales price at market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Income Capitalization Approach (not covered today)</a:t>
            </a:r>
            <a:endParaRPr sz="24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Potential income requires accurate projections of future income and operating expenses.</a:t>
            </a:r>
            <a:endParaRPr sz="24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5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Asset Valuation Methods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Cost Basis (cash cost + investment expenses - depreciation)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Cost-basis balance sheets conform to GAAP and are easily compared to balance sheets from other types of businesses.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Market value (what a buyer is willing to pay you - selling costs)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 value balances more accurately reflect current financial positions and loan collateral values.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The Farm Financial Standards Council recommends using both methods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5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-US" sz="3009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We Will Use Two Valuation Methods</a:t>
            </a:r>
            <a:endParaRPr b="1" sz="3009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57"/>
          <p:cNvGrpSpPr/>
          <p:nvPr/>
        </p:nvGrpSpPr>
        <p:grpSpPr>
          <a:xfrm>
            <a:off x="1418910" y="50642"/>
            <a:ext cx="6306197" cy="4469316"/>
            <a:chOff x="1566200" y="322450"/>
            <a:chExt cx="6011628" cy="4260550"/>
          </a:xfrm>
        </p:grpSpPr>
        <p:pic>
          <p:nvPicPr>
            <p:cNvPr id="363" name="Google Shape;363;p57"/>
            <p:cNvPicPr preferRelativeResize="0"/>
            <p:nvPr/>
          </p:nvPicPr>
          <p:blipFill rotWithShape="1">
            <a:blip r:embed="rId3">
              <a:alphaModFix/>
            </a:blip>
            <a:srcRect b="10765" l="5888" r="5835" t="8296"/>
            <a:stretch/>
          </p:blipFill>
          <p:spPr>
            <a:xfrm>
              <a:off x="1566200" y="322450"/>
              <a:ext cx="6011628" cy="426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57"/>
            <p:cNvSpPr/>
            <p:nvPr/>
          </p:nvSpPr>
          <p:spPr>
            <a:xfrm>
              <a:off x="3855050" y="1044150"/>
              <a:ext cx="544800" cy="2932200"/>
            </a:xfrm>
            <a:prstGeom prst="rect">
              <a:avLst/>
            </a:prstGeom>
            <a:noFill/>
            <a:ln cap="flat" cmpd="sng" w="399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900" lIns="95900" spcFirstLastPara="1" rIns="95900" wrap="square" tIns="95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8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4417562" y="1044150"/>
              <a:ext cx="544800" cy="2932200"/>
            </a:xfrm>
            <a:prstGeom prst="rect">
              <a:avLst/>
            </a:prstGeom>
            <a:noFill/>
            <a:ln cap="flat" cmpd="sng" w="399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900" lIns="95900" spcFirstLastPara="1" rIns="95900" wrap="square" tIns="95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8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Record Your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1" name="Google Shape;371;p58"/>
          <p:cNvGrpSpPr/>
          <p:nvPr/>
        </p:nvGrpSpPr>
        <p:grpSpPr>
          <a:xfrm>
            <a:off x="905167" y="507415"/>
            <a:ext cx="5555147" cy="4279608"/>
            <a:chOff x="905167" y="676553"/>
            <a:chExt cx="7406862" cy="5706143"/>
          </a:xfrm>
        </p:grpSpPr>
        <p:pic>
          <p:nvPicPr>
            <p:cNvPr id="372" name="Google Shape;372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58"/>
          <p:cNvSpPr/>
          <p:nvPr/>
        </p:nvSpPr>
        <p:spPr>
          <a:xfrm>
            <a:off x="1083200" y="1294650"/>
            <a:ext cx="2900100" cy="25542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995450" y="752850"/>
            <a:ext cx="3075600" cy="5418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Assets on Left</a:t>
            </a:r>
            <a:endParaRPr b="1" sz="24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Short, Intermediate, and Long-Term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59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Many times assets and liabilities are listed on a balance sheet in 3 categories based on their lifespan.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Our simplified example shows only 2 categories: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(less than 1 year) and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eriod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Fixed (more than 1 year)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An intermediate category (1-10 year) can be used for assets such as breeding livestock, equipment, and machinery; and intermediate term loans.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Ranching Seminar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</a:t>
            </a: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 Build Tools so you can keep doing what you love and pass it on.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Current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7" name="Google Shape;387;p60"/>
          <p:cNvPicPr preferRelativeResize="0"/>
          <p:nvPr/>
        </p:nvPicPr>
        <p:blipFill rotWithShape="1">
          <a:blip r:embed="rId3">
            <a:alphaModFix/>
          </a:blip>
          <a:srcRect b="10764" l="5888" r="5835" t="2984"/>
          <a:stretch/>
        </p:blipFill>
        <p:spPr>
          <a:xfrm>
            <a:off x="102536" y="592926"/>
            <a:ext cx="5215176" cy="393877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0"/>
          <p:cNvSpPr/>
          <p:nvPr/>
        </p:nvSpPr>
        <p:spPr>
          <a:xfrm>
            <a:off x="238325" y="1554475"/>
            <a:ext cx="2830800" cy="1251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0"/>
          <p:cNvSpPr/>
          <p:nvPr/>
        </p:nvSpPr>
        <p:spPr>
          <a:xfrm>
            <a:off x="5451025" y="971256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Assets</a:t>
            </a:r>
            <a:endParaRPr b="1" sz="24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Term Assets most easily turned into cash or used within a year.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Fixed Assets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5" name="Google Shape;395;p61"/>
          <p:cNvPicPr preferRelativeResize="0"/>
          <p:nvPr/>
        </p:nvPicPr>
        <p:blipFill rotWithShape="1">
          <a:blip r:embed="rId3">
            <a:alphaModFix/>
          </a:blip>
          <a:srcRect b="10764" l="5888" r="5835" t="2984"/>
          <a:stretch/>
        </p:blipFill>
        <p:spPr>
          <a:xfrm>
            <a:off x="102536" y="592926"/>
            <a:ext cx="5215176" cy="393877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1"/>
          <p:cNvSpPr/>
          <p:nvPr/>
        </p:nvSpPr>
        <p:spPr>
          <a:xfrm>
            <a:off x="244400" y="2774375"/>
            <a:ext cx="2823000" cy="934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1"/>
          <p:cNvSpPr/>
          <p:nvPr/>
        </p:nvSpPr>
        <p:spPr>
          <a:xfrm>
            <a:off x="5718400" y="685800"/>
            <a:ext cx="3251700" cy="3745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Fixed Assets</a:t>
            </a:r>
            <a:endParaRPr b="1" sz="2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Non-current, Intermediate, and Long-term Assets that likely won’t be sold within a year and have a lifespan of more than a year.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 txBox="1"/>
          <p:nvPr>
            <p:ph type="title"/>
          </p:nvPr>
        </p:nvSpPr>
        <p:spPr>
          <a:xfrm>
            <a:off x="0" y="754387"/>
            <a:ext cx="91440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Accounts payable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Loan information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portions of principal and interest payments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Delinquent principal and interest payments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Unpaid, accrued interest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Other Debts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Personal liabilities (if using consolidated balance sheet)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6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b="1" lang="en-US" sz="4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3. Inventory Your Liabilities</a:t>
            </a:r>
            <a:endParaRPr sz="44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3. Record Your Liabilities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9" name="Google Shape;409;p63"/>
          <p:cNvGrpSpPr/>
          <p:nvPr/>
        </p:nvGrpSpPr>
        <p:grpSpPr>
          <a:xfrm>
            <a:off x="1794417" y="497090"/>
            <a:ext cx="5555147" cy="4279608"/>
            <a:chOff x="905167" y="676553"/>
            <a:chExt cx="7406862" cy="5706143"/>
          </a:xfrm>
        </p:grpSpPr>
        <p:pic>
          <p:nvPicPr>
            <p:cNvPr id="410" name="Google Shape;410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11" name="Google Shape;411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12" name="Google Shape;412;p63"/>
          <p:cNvSpPr/>
          <p:nvPr/>
        </p:nvSpPr>
        <p:spPr>
          <a:xfrm>
            <a:off x="4821750" y="1252200"/>
            <a:ext cx="2280600" cy="262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3"/>
          <p:cNvSpPr/>
          <p:nvPr/>
        </p:nvSpPr>
        <p:spPr>
          <a:xfrm>
            <a:off x="4424250" y="685800"/>
            <a:ext cx="3075600" cy="541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Liabilities on Right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Current Liabilities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9" name="Google Shape;419;p64"/>
          <p:cNvGrpSpPr/>
          <p:nvPr/>
        </p:nvGrpSpPr>
        <p:grpSpPr>
          <a:xfrm>
            <a:off x="2608057" y="507415"/>
            <a:ext cx="5555147" cy="4279608"/>
            <a:chOff x="905167" y="676553"/>
            <a:chExt cx="7406862" cy="5706143"/>
          </a:xfrm>
        </p:grpSpPr>
        <p:pic>
          <p:nvPicPr>
            <p:cNvPr id="420" name="Google Shape;420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21" name="Google Shape;421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22" name="Google Shape;422;p64"/>
          <p:cNvSpPr/>
          <p:nvPr/>
        </p:nvSpPr>
        <p:spPr>
          <a:xfrm>
            <a:off x="5639148" y="1376750"/>
            <a:ext cx="2280900" cy="1403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4"/>
          <p:cNvSpPr/>
          <p:nvPr/>
        </p:nvSpPr>
        <p:spPr>
          <a:xfrm>
            <a:off x="938991" y="971256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Liabilities</a:t>
            </a:r>
            <a:endParaRPr b="1" sz="23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Term Liabilities are obligations expected to be paid within a year</a:t>
            </a: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Fixed Liabilities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9" name="Google Shape;429;p65"/>
          <p:cNvGrpSpPr/>
          <p:nvPr/>
        </p:nvGrpSpPr>
        <p:grpSpPr>
          <a:xfrm>
            <a:off x="2608057" y="507415"/>
            <a:ext cx="5555147" cy="4279608"/>
            <a:chOff x="905167" y="676553"/>
            <a:chExt cx="7406862" cy="5706143"/>
          </a:xfrm>
        </p:grpSpPr>
        <p:pic>
          <p:nvPicPr>
            <p:cNvPr id="430" name="Google Shape;430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31" name="Google Shape;431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32" name="Google Shape;432;p65"/>
          <p:cNvSpPr/>
          <p:nvPr/>
        </p:nvSpPr>
        <p:spPr>
          <a:xfrm>
            <a:off x="5680450" y="2739075"/>
            <a:ext cx="2247900" cy="1000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5"/>
          <p:cNvSpPr/>
          <p:nvPr/>
        </p:nvSpPr>
        <p:spPr>
          <a:xfrm>
            <a:off x="939000" y="971250"/>
            <a:ext cx="3428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Fixed Liabilities</a:t>
            </a:r>
            <a:endParaRPr b="1" sz="2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Intermediate or Long-term debts, bonds, mortgages or loans that are payable over a term exceeding one year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Net Worth / Owner Equity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9" name="Google Shape;439;p66"/>
          <p:cNvGrpSpPr/>
          <p:nvPr/>
        </p:nvGrpSpPr>
        <p:grpSpPr>
          <a:xfrm>
            <a:off x="905167" y="507415"/>
            <a:ext cx="5555147" cy="4279608"/>
            <a:chOff x="905167" y="676553"/>
            <a:chExt cx="7406862" cy="5706143"/>
          </a:xfrm>
        </p:grpSpPr>
        <p:pic>
          <p:nvPicPr>
            <p:cNvPr id="440" name="Google Shape;440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41" name="Google Shape;441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42" name="Google Shape;442;p66"/>
          <p:cNvSpPr/>
          <p:nvPr/>
        </p:nvSpPr>
        <p:spPr>
          <a:xfrm>
            <a:off x="1039500" y="3957200"/>
            <a:ext cx="2977200" cy="137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6"/>
          <p:cNvSpPr/>
          <p:nvPr/>
        </p:nvSpPr>
        <p:spPr>
          <a:xfrm>
            <a:off x="5461325" y="756188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endParaRPr b="1" sz="24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what is left over if all assets are sold and all debts paid.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7"/>
          <p:cNvSpPr txBox="1"/>
          <p:nvPr/>
        </p:nvSpPr>
        <p:spPr>
          <a:xfrm>
            <a:off x="0" y="0"/>
            <a:ext cx="9144000" cy="452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Balance Sheet Exercise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87" y="46825"/>
            <a:ext cx="6204824" cy="44336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17649"/>
            <a:ext cx="5195999" cy="3712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9" name="Google Shape;459;p69"/>
          <p:cNvSpPr/>
          <p:nvPr/>
        </p:nvSpPr>
        <p:spPr>
          <a:xfrm>
            <a:off x="5348100" y="117650"/>
            <a:ext cx="3674400" cy="3712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Tractor – (36 months of payments left. Balance of loan is $60,000.)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Payments due over next 12 months is $20,000.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9"/>
          <p:cNvSpPr/>
          <p:nvPr/>
        </p:nvSpPr>
        <p:spPr>
          <a:xfrm>
            <a:off x="68775" y="3905300"/>
            <a:ext cx="8953800" cy="5778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Q. Fixed Notes and Contracts (Loans/Notes Against Machinery)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0"/>
          <p:cNvSpPr/>
          <p:nvPr/>
        </p:nvSpPr>
        <p:spPr>
          <a:xfrm>
            <a:off x="5771250" y="153349"/>
            <a:ext cx="3210000" cy="3554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 corn 25 units at $225 per unit.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70"/>
          <p:cNvSpPr/>
          <p:nvPr/>
        </p:nvSpPr>
        <p:spPr>
          <a:xfrm>
            <a:off x="1499400" y="3936249"/>
            <a:ext cx="6145200" cy="546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D. Prepaid Expenses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1"/>
          <p:cNvSpPr/>
          <p:nvPr/>
        </p:nvSpPr>
        <p:spPr>
          <a:xfrm>
            <a:off x="5760925" y="65750"/>
            <a:ext cx="3147900" cy="3729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320 acres at a MARKET VALUE of $6,000 per acre. Previous cost value was $3,000 per acre.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71"/>
          <p:cNvSpPr/>
          <p:nvPr/>
        </p:nvSpPr>
        <p:spPr>
          <a:xfrm>
            <a:off x="1499400" y="3967225"/>
            <a:ext cx="6145200" cy="515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L. Farmland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72"/>
          <p:cNvSpPr/>
          <p:nvPr/>
        </p:nvSpPr>
        <p:spPr>
          <a:xfrm>
            <a:off x="5637075" y="112099"/>
            <a:ext cx="3344100" cy="363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10,000 bushels corn at $4 and 5000 bushels soybeans at $9.50.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2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A - Crops Held For Sale/Feed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3"/>
          <p:cNvSpPr/>
          <p:nvPr/>
        </p:nvSpPr>
        <p:spPr>
          <a:xfrm>
            <a:off x="5781575" y="235999"/>
            <a:ext cx="3086100" cy="3389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acres wheat at $150 per acre.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3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B. Investment in Growing Crops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4"/>
          <p:cNvSpPr/>
          <p:nvPr/>
        </p:nvSpPr>
        <p:spPr>
          <a:xfrm>
            <a:off x="5760900" y="84198"/>
            <a:ext cx="32718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of grain farm machinery MARKET value $1,300,000. Cost value is $1,475,000. Depreciation will automatically compute at 10%.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74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J. Machinery and Equipment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5"/>
          <p:cNvSpPr/>
          <p:nvPr/>
        </p:nvSpPr>
        <p:spPr>
          <a:xfrm>
            <a:off x="5740275" y="84198"/>
            <a:ext cx="32823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notes at annual 6% interest for $220,000, borrowed on March 31, 2024.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5"/>
          <p:cNvSpPr/>
          <p:nvPr/>
        </p:nvSpPr>
        <p:spPr>
          <a:xfrm>
            <a:off x="1499400" y="3915624"/>
            <a:ext cx="6145200" cy="567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P. Current Notes and Credit Lines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6"/>
          <p:cNvSpPr/>
          <p:nvPr/>
        </p:nvSpPr>
        <p:spPr>
          <a:xfrm>
            <a:off x="5709325" y="84198"/>
            <a:ext cx="33234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accounts payable $2,000.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6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N. Accounts Payable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1"/>
            <a:ext cx="5403991" cy="38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77"/>
          <p:cNvSpPr/>
          <p:nvPr/>
        </p:nvSpPr>
        <p:spPr>
          <a:xfrm>
            <a:off x="5606125" y="84198"/>
            <a:ext cx="3416400" cy="3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you enter…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600 gallons of fuel at $4 per gallon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7"/>
          <p:cNvSpPr/>
          <p:nvPr/>
        </p:nvSpPr>
        <p:spPr>
          <a:xfrm>
            <a:off x="1499400" y="3925924"/>
            <a:ext cx="6145200" cy="557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F. Supplies on Hand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8"/>
          <p:cNvPicPr preferRelativeResize="0"/>
          <p:nvPr/>
        </p:nvPicPr>
        <p:blipFill rotWithShape="1">
          <a:blip r:embed="rId3">
            <a:alphaModFix/>
          </a:blip>
          <a:srcRect b="10232" l="5530" r="5982" t="3278"/>
          <a:stretch/>
        </p:blipFill>
        <p:spPr>
          <a:xfrm>
            <a:off x="1563805" y="0"/>
            <a:ext cx="6016384" cy="454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9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Financial Ratios help to determine the health of a business. 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A single ratio cannot determine the overall health, several ratios and other data are necessary.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Measure your Solvency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to Asset Ratio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Measure your Liquidity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Ratio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Capital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7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Ratios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 practical financial and business skills to operate more confidently and profitably.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Recordkeeping / Bookkeeping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Asset management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Decision-making with your Financial Assessment</a:t>
            </a:r>
            <a:endParaRPr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0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Measurement of Solvency   </a:t>
            </a:r>
            <a:r>
              <a:rPr b="0" lang="en-US" sz="2000">
                <a:latin typeface="Open Sans"/>
                <a:ea typeface="Open Sans"/>
                <a:cs typeface="Open Sans"/>
                <a:sym typeface="Open Sans"/>
              </a:rPr>
              <a:t>Total Liabilities / </a:t>
            </a:r>
            <a:r>
              <a:rPr b="0"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Total Assets</a:t>
            </a:r>
            <a:endParaRPr sz="2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$100 / </a:t>
            </a:r>
            <a:r>
              <a:rPr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$70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1.43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$100 / </a:t>
            </a:r>
            <a:r>
              <a:rPr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1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$100 / </a:t>
            </a:r>
            <a:r>
              <a:rPr lang="en-US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$256 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.39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Less is better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○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Ratio over 1 = insolvent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○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Ratio equal to or under 1 = solvent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What financial statement is used to find Debt to Asset Ratio?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8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to Asset Ratio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1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Measurement of Liquidity  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Current Asset Value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/ Current Liabilities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$46 = 2.17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$100 = 1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$189 = .53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Ratios over 2 are preferred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Larger ratios = more liquidity = More ability to pay bills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What financial statement is used to find Debt to Asset Ratio?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8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Ratio</a:t>
            </a:r>
            <a:endParaRPr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Capital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82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Measurement of Liquidity  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Current Asset Value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Current Liabilities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$78 = $22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$100 = $0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$211 = -$111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Working capital is a CASH BUFFER to pay bills and for operating expenses.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What financial statement is used to find Debt to Asset Ratio?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Working Capital to Gross Revenue Ratio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83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lang="en-US" sz="2600">
                <a:latin typeface="Open Sans"/>
                <a:ea typeface="Open Sans"/>
                <a:cs typeface="Open Sans"/>
                <a:sym typeface="Open Sans"/>
              </a:rPr>
              <a:t>Measurement of Liquidity in relation to business size  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Working Capital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/ Gross Revenue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$29 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/ $345 = 8%</a:t>
            </a:r>
            <a:endParaRPr sz="17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$66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$345 = 19%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$100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$345 = 29%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$290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$345 = 84%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Higher percentages equal more cash for short-term needs. A ratio less than 25% puts a business at risk of needing financing due to market volatility.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84"/>
          <p:cNvPicPr preferRelativeResize="0"/>
          <p:nvPr/>
        </p:nvPicPr>
        <p:blipFill rotWithShape="1">
          <a:blip r:embed="rId3">
            <a:alphaModFix/>
          </a:blip>
          <a:srcRect b="35657" l="0" r="0" t="6449"/>
          <a:stretch/>
        </p:blipFill>
        <p:spPr>
          <a:xfrm>
            <a:off x="602875" y="60919"/>
            <a:ext cx="7854977" cy="441258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4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85"/>
          <p:cNvPicPr preferRelativeResize="0"/>
          <p:nvPr/>
        </p:nvPicPr>
        <p:blipFill rotWithShape="1">
          <a:blip r:embed="rId3">
            <a:alphaModFix/>
          </a:blip>
          <a:srcRect b="35392" l="0" r="0" t="6664"/>
          <a:stretch/>
        </p:blipFill>
        <p:spPr>
          <a:xfrm>
            <a:off x="605750" y="27075"/>
            <a:ext cx="7932500" cy="44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86"/>
          <p:cNvPicPr preferRelativeResize="0"/>
          <p:nvPr/>
        </p:nvPicPr>
        <p:blipFill rotWithShape="1">
          <a:blip r:embed="rId3">
            <a:alphaModFix/>
          </a:blip>
          <a:srcRect b="36457" l="0" r="0" t="6640"/>
          <a:stretch/>
        </p:blipFill>
        <p:spPr>
          <a:xfrm>
            <a:off x="530712" y="37912"/>
            <a:ext cx="8082576" cy="446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#2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Statements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aka</a:t>
            </a:r>
            <a:endParaRPr b="1" sz="3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3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and Loss Statements (P&amp;L)</a:t>
            </a:r>
            <a:endParaRPr b="1" sz="503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8"/>
          <p:cNvSpPr txBox="1"/>
          <p:nvPr>
            <p:ph type="title"/>
          </p:nvPr>
        </p:nvSpPr>
        <p:spPr>
          <a:xfrm>
            <a:off x="0" y="1191000"/>
            <a:ext cx="91440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8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aka Profit and Loss Statement (P&amp;L)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9"/>
          <p:cNvSpPr txBox="1"/>
          <p:nvPr>
            <p:ph type="title"/>
          </p:nvPr>
        </p:nvSpPr>
        <p:spPr>
          <a:xfrm>
            <a:off x="0" y="754399"/>
            <a:ext cx="9144000" cy="3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Determine if income covers expenses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Essential for loan applications and tax planning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Guides management decisions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  <a:p>
            <a:pPr indent="-4000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en Sans"/>
              <a:buChar char="●"/>
            </a:pPr>
            <a:r>
              <a:rPr b="0" lang="en-US" sz="2700">
                <a:latin typeface="Open Sans"/>
                <a:ea typeface="Open Sans"/>
                <a:cs typeface="Open Sans"/>
                <a:sym typeface="Open Sans"/>
              </a:rPr>
              <a:t>Used for setting goals and improving profitability</a:t>
            </a:r>
            <a:endParaRPr b="0"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8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use a P&amp;L?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5" name="Google Shape;585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025" y="3915600"/>
            <a:ext cx="1177594" cy="117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your current method of tracking ranch expenses?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Notebook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Spreadsheet (Excel, Google Sheets, Etc.)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App or Computer Program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None 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0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Sales records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invoices, receipts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Expense records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seeds, feed, labor, equipment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Inventory changes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livestock, stored crops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Depreciation values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Loan Payments, Interest, and Taxes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9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Creating an P&amp;L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2" name="Google Shape;59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75" y="1412194"/>
            <a:ext cx="2076975" cy="20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1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lang="en-US" sz="2600">
                <a:latin typeface="Open Sans"/>
                <a:ea typeface="Open Sans"/>
                <a:cs typeface="Open Sans"/>
                <a:sym typeface="Open Sans"/>
              </a:rPr>
              <a:t>Accrual Accounting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Large or complex farms should use this for better financial analysis and decision-making because it provides a more complete picture of income and expenses by recognizing them when earned or incurred, not just when cash is received or paid out.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lang="en-US" sz="2600">
                <a:latin typeface="Open Sans"/>
                <a:ea typeface="Open Sans"/>
                <a:cs typeface="Open Sans"/>
                <a:sym typeface="Open Sans"/>
              </a:rPr>
              <a:t>Cash Accounting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small farms with simple operations can use cash accounting due to its simplicity and ability to manage cash flow better in volatile market conditions.</a:t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9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or Accrual?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2"/>
          <p:cNvSpPr txBox="1"/>
          <p:nvPr>
            <p:ph type="title"/>
          </p:nvPr>
        </p:nvSpPr>
        <p:spPr>
          <a:xfrm>
            <a:off x="0" y="812138"/>
            <a:ext cx="9144000" cy="3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b="0" lang="en-US" sz="3000">
                <a:latin typeface="Open Sans"/>
                <a:ea typeface="Open Sans"/>
                <a:cs typeface="Open Sans"/>
                <a:sym typeface="Open Sans"/>
              </a:rPr>
              <a:t>Many farmers are on a cash accounting system for taxes.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b="0" lang="en-US" sz="3000">
                <a:latin typeface="Open Sans"/>
                <a:ea typeface="Open Sans"/>
                <a:cs typeface="Open Sans"/>
                <a:sym typeface="Open Sans"/>
              </a:rPr>
              <a:t>Their Schedule F shows the amount of cash sales less cash purchases and depreciation.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9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Schedule F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Income Statement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10" name="Google Shape;610;p93"/>
          <p:cNvGraphicFramePr/>
          <p:nvPr/>
        </p:nvGraphicFramePr>
        <p:xfrm>
          <a:off x="2934584" y="73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{93B9E92F-594F-4EDA-855A-C3358CC655E3}</a:tableStyleId>
              </a:tblPr>
              <a:tblGrid>
                <a:gridCol w="1285400"/>
                <a:gridCol w="1160150"/>
                <a:gridCol w="2287400"/>
                <a:gridCol w="1278800"/>
              </a:tblGrid>
              <a:tr h="501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611" name="Google Shape;611;p93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Farm Income Statement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17" name="Google Shape;617;p94"/>
          <p:cNvGraphicFramePr/>
          <p:nvPr/>
        </p:nvGraphicFramePr>
        <p:xfrm>
          <a:off x="2934600" y="685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{93B9E92F-594F-4EDA-855A-C3358CC655E3}</a:tableStyleId>
              </a:tblPr>
              <a:tblGrid>
                <a:gridCol w="1305600"/>
                <a:gridCol w="1178375"/>
                <a:gridCol w="2323300"/>
                <a:gridCol w="1298850"/>
              </a:tblGrid>
              <a:tr h="508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Corn Sales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$60,000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Seed, Fertilizer, Pesticides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$(40,000)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Alfalfa Sales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$90,000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 Costs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$(10,000)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&amp; Other Expenses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Depreciation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$(5,000)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Payments, Interest &amp; Taxes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$(25,000)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618" name="Google Shape;618;p94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5"/>
          <p:cNvSpPr txBox="1"/>
          <p:nvPr>
            <p:ph type="title"/>
          </p:nvPr>
        </p:nvSpPr>
        <p:spPr>
          <a:xfrm>
            <a:off x="0" y="0"/>
            <a:ext cx="49659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Open Sans"/>
                <a:ea typeface="Open Sans"/>
                <a:cs typeface="Open Sans"/>
                <a:sym typeface="Open Sans"/>
              </a:rPr>
              <a:t>https://agwestfc.com/education-and-resources</a:t>
            </a:r>
            <a:endParaRPr b="0" sz="3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5" name="Google Shape;625;p95"/>
          <p:cNvPicPr preferRelativeResize="0"/>
          <p:nvPr/>
        </p:nvPicPr>
        <p:blipFill rotWithShape="1">
          <a:blip r:embed="rId3">
            <a:alphaModFix/>
          </a:blip>
          <a:srcRect b="0" l="0" r="0" t="2629"/>
          <a:stretch/>
        </p:blipFill>
        <p:spPr>
          <a:xfrm>
            <a:off x="5084236" y="0"/>
            <a:ext cx="37070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6" y="3"/>
            <a:ext cx="5617976" cy="2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6"/>
          <p:cNvSpPr txBox="1"/>
          <p:nvPr>
            <p:ph type="title"/>
          </p:nvPr>
        </p:nvSpPr>
        <p:spPr>
          <a:xfrm>
            <a:off x="1843602" y="0"/>
            <a:ext cx="38142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999999"/>
                </a:solidFill>
              </a:rPr>
              <a:t>https://www.agsouthfc.com/news/blog/understanding-farm-financials-part-1</a:t>
            </a:r>
            <a:endParaRPr b="0" sz="1300">
              <a:solidFill>
                <a:srgbClr val="999999"/>
              </a:solidFill>
            </a:endParaRPr>
          </a:p>
        </p:txBody>
      </p:sp>
      <p:sp>
        <p:nvSpPr>
          <p:cNvPr id="633" name="Google Shape;633;p96"/>
          <p:cNvSpPr txBox="1"/>
          <p:nvPr>
            <p:ph type="title"/>
          </p:nvPr>
        </p:nvSpPr>
        <p:spPr>
          <a:xfrm>
            <a:off x="0" y="2539149"/>
            <a:ext cx="91440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Gross Margin (Profit Margin) – The profit or loss of that year’s production.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Doesn’t account for fixed costs. An operation should have enough Gross Profit Margin to cover the operation’s fixed costs.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Net Income (Profit) – True picture of profit/loss of the farm operation.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the operating income sufficient to cover costs of both production and overhead.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4" name="Google Shape;634;p96"/>
          <p:cNvSpPr/>
          <p:nvPr/>
        </p:nvSpPr>
        <p:spPr>
          <a:xfrm>
            <a:off x="5967325" y="507875"/>
            <a:ext cx="2879400" cy="10236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$942,700 - $780,900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$161,800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96"/>
          <p:cNvSpPr/>
          <p:nvPr/>
        </p:nvSpPr>
        <p:spPr>
          <a:xfrm>
            <a:off x="5967425" y="1608975"/>
            <a:ext cx="2879400" cy="930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$161,800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$146,300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$15,500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7"/>
          <p:cNvSpPr txBox="1"/>
          <p:nvPr>
            <p:ph type="title"/>
          </p:nvPr>
        </p:nvSpPr>
        <p:spPr>
          <a:xfrm>
            <a:off x="0" y="812138"/>
            <a:ext cx="9144000" cy="3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latin typeface="Open Sans"/>
                <a:ea typeface="Open Sans"/>
                <a:cs typeface="Open Sans"/>
                <a:sym typeface="Open Sans"/>
              </a:rPr>
              <a:t>Accrual adjusted income statement combines the cash basis accounting records with inventories from a balance sheet.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Increases or Decreases of the values of inventories from the beginning to the end of a year are shown on the income statement.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p9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Accrual Adjustments</a:t>
            </a:r>
            <a:endParaRPr b="1"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8"/>
          <p:cNvSpPr txBox="1"/>
          <p:nvPr>
            <p:ph type="title"/>
          </p:nvPr>
        </p:nvSpPr>
        <p:spPr>
          <a:xfrm>
            <a:off x="0" y="0"/>
            <a:ext cx="44655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In this same example, all the weaned calves were sold before the first of the year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Livestock inventory on the beginning balance sheet is zero.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During the year the calves raised are all still in inventory at a $25,000 value at yearend.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US" sz="1400">
                <a:latin typeface="Open Sans"/>
                <a:ea typeface="Open Sans"/>
                <a:cs typeface="Open Sans"/>
                <a:sym typeface="Open Sans"/>
              </a:rPr>
              <a:t>By figuring these accrual adjustments, net farm income, otherwise known as “true” or real profitability is calculated for a given period.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8" name="Google Shape;64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480" y="298538"/>
            <a:ext cx="4584808" cy="364078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98"/>
          <p:cNvSpPr txBox="1"/>
          <p:nvPr>
            <p:ph type="title"/>
          </p:nvPr>
        </p:nvSpPr>
        <p:spPr>
          <a:xfrm>
            <a:off x="4465475" y="3653575"/>
            <a:ext cx="4678500" cy="11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https://cap.unl.edu/news/net-farm-income-impacts-net-worth-growth/</a:t>
            </a:r>
            <a:endParaRPr b="0" sz="1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398" y="0"/>
            <a:ext cx="4378138" cy="45263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6" name="Google Shape;656;p99"/>
          <p:cNvSpPr txBox="1"/>
          <p:nvPr>
            <p:ph type="title"/>
          </p:nvPr>
        </p:nvSpPr>
        <p:spPr>
          <a:xfrm>
            <a:off x="0" y="0"/>
            <a:ext cx="47205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This accrual adjusted income statement from FINPACK shows a more complete picture of a farm’s annual finances than a simple cash based income statement.</a:t>
            </a:r>
            <a:endParaRPr b="0"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 and Expense Tracking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Costs Exercise: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down the name of 3 Business expenses from this month.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P&amp;L Changes Over Time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62" name="Google Shape;662;p100"/>
          <p:cNvGraphicFramePr/>
          <p:nvPr/>
        </p:nvGraphicFramePr>
        <p:xfrm>
          <a:off x="116625" y="882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{93B9E92F-594F-4EDA-855A-C3358CC655E3}</a:tableStyleId>
              </a:tblPr>
              <a:tblGrid>
                <a:gridCol w="2217375"/>
                <a:gridCol w="1876975"/>
                <a:gridCol w="1867250"/>
                <a:gridCol w="2907850"/>
              </a:tblGrid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Year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 ($)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(125,000)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(65,000)</a:t>
                      </a:r>
                      <a:endParaRPr sz="18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(10,000)</a:t>
                      </a:r>
                      <a:endParaRPr sz="18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20,000</a:t>
                      </a:r>
                      <a:endParaRPr sz="1800">
                        <a:solidFill>
                          <a:srgbClr val="00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(105,000)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30,000</a:t>
                      </a:r>
                      <a:endParaRPr sz="1800">
                        <a:solidFill>
                          <a:srgbClr val="00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2024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(100,000)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50,000</a:t>
                      </a:r>
                      <a:endParaRPr sz="1800">
                        <a:solidFill>
                          <a:srgbClr val="00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63" name="Google Shape;66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875" y="2893425"/>
            <a:ext cx="1578450" cy="1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1"/>
          <p:cNvSpPr txBox="1"/>
          <p:nvPr/>
        </p:nvSpPr>
        <p:spPr>
          <a:xfrm>
            <a:off x="0" y="0"/>
            <a:ext cx="54822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for Decision Making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9" name="Google Shape;669;p101"/>
          <p:cNvPicPr preferRelativeResize="0"/>
          <p:nvPr/>
        </p:nvPicPr>
        <p:blipFill rotWithShape="1">
          <a:blip r:embed="rId3">
            <a:alphaModFix/>
          </a:blip>
          <a:srcRect b="0" l="2444" r="6365" t="2629"/>
          <a:stretch/>
        </p:blipFill>
        <p:spPr>
          <a:xfrm>
            <a:off x="5090125" y="0"/>
            <a:ext cx="33806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2"/>
          <p:cNvSpPr txBox="1"/>
          <p:nvPr>
            <p:ph type="title"/>
          </p:nvPr>
        </p:nvSpPr>
        <p:spPr>
          <a:xfrm>
            <a:off x="0" y="685800"/>
            <a:ext cx="64422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Increase Revenue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 better markets, improve yields, diversify income, sell assets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Reduce Costs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 inputs in bulk, improve efficiency, reduce waste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Monitor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finances regularly, adjust operations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10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for Decision Making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6" name="Google Shape;676;p102"/>
          <p:cNvPicPr preferRelativeResize="0"/>
          <p:nvPr/>
        </p:nvPicPr>
        <p:blipFill rotWithShape="1">
          <a:blip r:embed="rId3">
            <a:alphaModFix/>
          </a:blip>
          <a:srcRect b="0" l="2444" r="6365" t="2629"/>
          <a:stretch/>
        </p:blipFill>
        <p:spPr>
          <a:xfrm>
            <a:off x="6442075" y="840625"/>
            <a:ext cx="2631750" cy="400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3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Not tracking small expenses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Keep detailed records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Forgetting depreciation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Calculate equipment value over time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Accrual Errors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Keep detailed records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Mixing personal &amp; farm finances 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228600" lvl="0" marL="1143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Separate accounts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10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Common Mistakes &amp; How to Fix Them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4"/>
          <p:cNvSpPr txBox="1"/>
          <p:nvPr>
            <p:ph type="title"/>
          </p:nvPr>
        </p:nvSpPr>
        <p:spPr>
          <a:xfrm>
            <a:off x="0" y="685800"/>
            <a:ext cx="74226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Farm accounting software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(QuickBooks, Excel, Ambrook, FINPACK, other Ag-specific apps)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Online income statement templates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NMSU Extension and farm financial advisors</a:t>
            </a:r>
            <a:endParaRPr b="0"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10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Help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9" name="Google Shape;689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8525" y="1803984"/>
            <a:ext cx="1535532" cy="153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5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#3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Statements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6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 financial tool that tracks the movement of cash in and out of an operation (usually on a monthly basis).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Cash Inflows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crop/livestock sales, gov’t payments, loans, grants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Cash Outflows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feed, fuel, labor, loan payments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Actual cash transactions, not accrual.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0" name="Google Shape;700;p10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a Cash Flow Statement?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1" name="Google Shape;701;p106" title="money-4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700" y="2442844"/>
            <a:ext cx="1961494" cy="196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7"/>
          <p:cNvSpPr txBox="1"/>
          <p:nvPr>
            <p:ph type="title"/>
          </p:nvPr>
        </p:nvSpPr>
        <p:spPr>
          <a:xfrm>
            <a:off x="0" y="754400"/>
            <a:ext cx="35388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AutoNum type="arabicPeriod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Beginning Cash Balance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AutoNum type="arabicPeriod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Cash Inflows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Sales (livestock, crops, hay)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Government payments (ARC/PLC, EQIP)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Loans or advances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10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Components of a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8" name="Google Shape;708;p107"/>
          <p:cNvSpPr txBox="1"/>
          <p:nvPr>
            <p:ph type="title"/>
          </p:nvPr>
        </p:nvSpPr>
        <p:spPr>
          <a:xfrm>
            <a:off x="5205000" y="754400"/>
            <a:ext cx="38676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3.  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Cash Outflows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Operating expenses (seed, fuel, vet care)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Capital purchases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payments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 costs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4.  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Ending Cash Balance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9" name="Google Shape;709;p107" title="cash-f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850" y="1746925"/>
            <a:ext cx="1805138" cy="180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8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15" name="Google Shape;715;p108"/>
          <p:cNvGraphicFramePr/>
          <p:nvPr/>
        </p:nvGraphicFramePr>
        <p:xfrm>
          <a:off x="117188" y="1400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{93B9E92F-594F-4EDA-855A-C3358CC655E3}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380925">
                <a:tc gridSpan="1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2025 Month by Month Revenues and Expenses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$6,</a:t>
                      </a:r>
                      <a:r>
                        <a:rPr lang="en-US" sz="900"/>
                        <a:t>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$3,</a:t>
                      </a:r>
                      <a:r>
                        <a:rPr lang="en-US" sz="900"/>
                        <a:t>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1,200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100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500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$9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$1,4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</a:t>
                      </a:r>
                      <a:r>
                        <a:rPr lang="en-US" sz="900"/>
                        <a:t>600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600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-1,200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-100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$-500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$-8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$-1,4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$5,</a:t>
                      </a:r>
                      <a:r>
                        <a:rPr lang="en-US" sz="900"/>
                        <a:t>300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$2,8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$2,3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$1,3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$1,3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$1,5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$1,0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-700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$-1,5</a:t>
                      </a: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-2,900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$2,4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$5,2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$4,8</a:t>
                      </a:r>
                      <a:r>
                        <a:rPr lang="en-US" sz="900"/>
                        <a:t>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6" name="Google Shape;716;p108"/>
          <p:cNvSpPr/>
          <p:nvPr/>
        </p:nvSpPr>
        <p:spPr>
          <a:xfrm>
            <a:off x="454050" y="688100"/>
            <a:ext cx="8235900" cy="585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$4,500 in your farm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08"/>
          <p:cNvSpPr/>
          <p:nvPr/>
        </p:nvSpPr>
        <p:spPr>
          <a:xfrm>
            <a:off x="454050" y="3758699"/>
            <a:ext cx="8235900" cy="643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09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3543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Monitor cash flow to ensure working capital is available throughout the production cycle.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543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Manage timing mismatches between income (fall harvest) and expenses (spring planting).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543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Optimize spending during low-revenue periods.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543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Time marketing decisions to maximize cash inflows.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543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Variability in Production and Markets may require additional funding.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5433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Plan for obtaining lines of credit or reducing expenses.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10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Management for Seasonal Agriculture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 and Expense Tracking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Costs Exercise: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down the name of 3 business expenses from this month.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Did you save the receipts?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10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Support decision-making on capital investments, equipment repairs, or input purchases.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Create a “Spending Plan” from past cash flow statements with predicted adjustments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Good Cash Flow Statements Support: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 applications and renewals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004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use this info to ensure sufficient liquidity to repay loans.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11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Flows for Planning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11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Crucial for analyzing the cash flow associated with specific enterprises within your whole operation.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Stress testing under different price volatility “what if” scenarios.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Used to assess the feasibility of expansion and potential revenue streams</a:t>
            </a: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If major events have happened (lost leases, changed major enterprises, etc.) then construct a new plan.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5" name="Google Shape;735;p11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Flows for Analysis and Projections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12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</a:t>
            </a: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a business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GO!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3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Assess Financial Health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snapshot of assets, liabilities, and equity, helps you understand your financial position to make informed decisions.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evaluate a farm’s financial stability for loans or lines of credit necessary for expansion or operational improvements.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Track Progress Toward Goals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Monitor changes in net worth over time, track financial growth, debt reduction, or investment in new equipment and land.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strengths and weaknesses, adjust strategies, optimize resources, and mitigate market fluctuations risks or unexpected expenses.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11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Goals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751" name="Google Shape;75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114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3" name="Google Shape;753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5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759" name="Google Shape;759;p115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760" name="Google Shape;760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15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2" name="Google Shape;76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16"/>
          <p:cNvSpPr txBox="1"/>
          <p:nvPr>
            <p:ph type="title"/>
          </p:nvPr>
        </p:nvSpPr>
        <p:spPr>
          <a:xfrm>
            <a:off x="182880" y="182880"/>
            <a:ext cx="9005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8" name="Google Shape;768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25" y="1057448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9" name="Google Shape;769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0" name="Google Shape;770;p116"/>
          <p:cNvSpPr txBox="1"/>
          <p:nvPr/>
        </p:nvSpPr>
        <p:spPr>
          <a:xfrm>
            <a:off x="3704600" y="868850"/>
            <a:ext cx="54393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116"/>
          <p:cNvSpPr txBox="1"/>
          <p:nvPr/>
        </p:nvSpPr>
        <p:spPr>
          <a:xfrm>
            <a:off x="0" y="3010400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17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Zumbabwe@nmsu.edu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 and Expense Tracking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9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Costs Exercise: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down the name of 3 business expenses from this month.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Did you save the receipts?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much did they cost?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