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5"/>
    <p:sldMasterId id="214748367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</p:sldIdLst>
  <p:sldSz cy="5143500" cx="9144000"/>
  <p:notesSz cx="6858000" cy="9144000"/>
  <p:embeddedFontLst>
    <p:embeddedFont>
      <p:font typeface="Tahoma"/>
      <p:regular r:id="rId62"/>
      <p:bold r:id="rId63"/>
    </p:embeddedFont>
    <p:embeddedFont>
      <p:font typeface="Open Sans SemiBold"/>
      <p:regular r:id="rId64"/>
      <p:bold r:id="rId65"/>
      <p:italic r:id="rId66"/>
      <p:boldItalic r:id="rId67"/>
    </p:embeddedFont>
    <p:embeddedFont>
      <p:font typeface="Open Sans Medium"/>
      <p:regular r:id="rId68"/>
      <p:bold r:id="rId69"/>
      <p:italic r:id="rId70"/>
      <p:boldItalic r:id="rId71"/>
    </p:embeddedFont>
    <p:embeddedFont>
      <p:font typeface="Open Sans"/>
      <p:regular r:id="rId72"/>
      <p:bold r:id="rId73"/>
      <p:italic r:id="rId74"/>
      <p:boldItalic r:id="rId7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080">
          <p15:clr>
            <a:srgbClr val="A4A3A4"/>
          </p15:clr>
        </p15:guide>
        <p15:guide id="2" pos="1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AC94F21-A796-4F1E-BF92-55C0CE0FB17E}">
  <a:tblStyle styleId="{1AC94F21-A796-4F1E-BF92-55C0CE0FB1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D5D85B98-F24D-4AA9-A741-ACCC350CF4DE}" styleName="Table_1">
    <a:wholeTbl>
      <a:tcTxStyle b="off" i="off">
        <a:font>
          <a:latin typeface="Aptos"/>
          <a:ea typeface="Aptos"/>
          <a:cs typeface="Aptos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080" orient="horz"/>
        <p:guide pos="14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font" Target="fonts/OpenSans-bold.fntdata"/><Relationship Id="rId72" Type="http://schemas.openxmlformats.org/officeDocument/2006/relationships/font" Target="fonts/OpenSans-regular.fntdata"/><Relationship Id="rId31" Type="http://schemas.openxmlformats.org/officeDocument/2006/relationships/slide" Target="slides/slide24.xml"/><Relationship Id="rId75" Type="http://schemas.openxmlformats.org/officeDocument/2006/relationships/font" Target="fonts/OpenSans-boldItalic.fntdata"/><Relationship Id="rId30" Type="http://schemas.openxmlformats.org/officeDocument/2006/relationships/slide" Target="slides/slide23.xml"/><Relationship Id="rId74" Type="http://schemas.openxmlformats.org/officeDocument/2006/relationships/font" Target="fonts/OpenSans-italic.fntdata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71" Type="http://schemas.openxmlformats.org/officeDocument/2006/relationships/font" Target="fonts/OpenSansMedium-boldItalic.fntdata"/><Relationship Id="rId70" Type="http://schemas.openxmlformats.org/officeDocument/2006/relationships/font" Target="fonts/OpenSansMedium-italic.fntdata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font" Target="fonts/Tahoma-regular.fntdata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font" Target="fonts/OpenSansSemiBold-regular.fntdata"/><Relationship Id="rId63" Type="http://schemas.openxmlformats.org/officeDocument/2006/relationships/font" Target="fonts/Tahoma-bold.fntdata"/><Relationship Id="rId22" Type="http://schemas.openxmlformats.org/officeDocument/2006/relationships/slide" Target="slides/slide15.xml"/><Relationship Id="rId66" Type="http://schemas.openxmlformats.org/officeDocument/2006/relationships/font" Target="fonts/OpenSansSemiBold-italic.fntdata"/><Relationship Id="rId21" Type="http://schemas.openxmlformats.org/officeDocument/2006/relationships/slide" Target="slides/slide14.xml"/><Relationship Id="rId65" Type="http://schemas.openxmlformats.org/officeDocument/2006/relationships/font" Target="fonts/OpenSansSemiBold-bold.fntdata"/><Relationship Id="rId24" Type="http://schemas.openxmlformats.org/officeDocument/2006/relationships/slide" Target="slides/slide17.xml"/><Relationship Id="rId68" Type="http://schemas.openxmlformats.org/officeDocument/2006/relationships/font" Target="fonts/OpenSansMedium-regular.fntdata"/><Relationship Id="rId23" Type="http://schemas.openxmlformats.org/officeDocument/2006/relationships/slide" Target="slides/slide16.xml"/><Relationship Id="rId67" Type="http://schemas.openxmlformats.org/officeDocument/2006/relationships/font" Target="fonts/OpenSansSemiBold-boldItalic.fntdata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font" Target="fonts/OpenSansMedium-bold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cb3909e3d2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3cb3909e3d2_0_1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cb3909e3d2_0_2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3cb3909e3d2_0_2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cb3909e3d2_0_2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3cb3909e3d2_0_2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cb3909e3d2_0_3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3cb3909e3d2_0_3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cb4788a551_0_3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3cb4788a551_0_3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cb4788a551_0_3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3cb4788a551_0_3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cb4788a551_0_3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g3cb4788a551_0_3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cb4788a551_0_3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3cb4788a551_0_3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cb4788a551_0_3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3cb4788a551_0_3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cb4788a551_0_3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3cb4788a551_0_3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cb3909e3d2_0_1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3cb3909e3d2_0_1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cb4788a551_0_3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3cb4788a551_0_3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cb4788a551_0_3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3cb4788a551_0_3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cb4788a551_0_4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3cb4788a551_0_4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cb4788a551_0_40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3cb4788a551_0_40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cb4788a551_0_3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3cb4788a551_0_3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cb4788a551_0_4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3cb4788a551_0_4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cb4788a551_0_4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3cb4788a551_0_4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cb4788a551_0_4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g3cb4788a551_0_4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cb4788a551_0_5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3cb4788a551_0_5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cb4788a551_0_5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3cb4788a551_0_5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cb3909e3d2_0_1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cb3909e3d2_0_1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3cb3909e3d2_0_1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cb4788a551_0_5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3cb4788a551_0_5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cb4788a551_0_5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3cb4788a551_0_5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cb4788a551_0_5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g3cb4788a551_0_5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3cb4788a551_0_5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g3cb4788a551_0_5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cb4788a551_0_5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g3cb4788a551_0_5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cb4788a551_0_5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g3cb4788a551_0_5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cb4788a551_0_5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g3cb4788a551_0_5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cb4788a551_0_5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3cb4788a551_0_5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cb4788a551_0_6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g3cb4788a551_0_6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cb4788a551_0_6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g3cb4788a551_0_6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cb3909e3d2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3cb3909e3d2_0_1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cb4788a551_0_6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g3cb4788a551_0_6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cb4788a551_0_6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g3cb4788a551_0_6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cb4788a551_0_6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g3cb4788a551_0_6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cb4788a551_0_6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g3cb4788a551_0_6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cb4788a551_0_6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g3cb4788a551_0_6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cb4788a551_0_5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g3cb4788a551_0_5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cb4788a551_0_5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g3cb4788a551_0_5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cb4788a551_0_5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g3cb4788a551_0_5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cb4788a551_0_6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g3cb4788a551_0_6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cb4788a551_0_6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g3cb4788a551_0_6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cb3909e3d2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3cb3909e3d2_0_1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cb4788a551_0_5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g3cb4788a551_0_5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cb4788a551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1" name="Google Shape;501;g3cb4788a551_0_2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cb4788a551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8" name="Google Shape;508;g3cb4788a551_0_2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cb4788a551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7" name="Google Shape;517;g3cb4788a551_0_2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cb4788a551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g3cb4788a551_0_2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cb3909e3d2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3cb3909e3d2_0_1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cb3909e3d2_0_1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3cb3909e3d2_0_1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cb3909e3d2_0_1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3cb3909e3d2_0_1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cb4788a551_0_3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3cb4788a551_0_3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1154550" y="-125850"/>
            <a:ext cx="22629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600"/>
            </a:lvl1pPr>
            <a:lvl2pPr indent="-28575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1400"/>
            </a:lvl2pPr>
            <a:lvl3pPr indent="-28575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10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1000"/>
            </a:lvl5pPr>
            <a:lvl6pPr indent="-28575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6pPr>
            <a:lvl7pPr indent="-28575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7pPr>
            <a:lvl8pPr indent="-28575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8pPr>
            <a:lvl9pPr indent="-28575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2366100" y="1085919"/>
            <a:ext cx="29259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270600" y="95319"/>
            <a:ext cx="2925900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600"/>
            </a:lvl1pPr>
            <a:lvl2pPr indent="-28575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1400"/>
            </a:lvl2pPr>
            <a:lvl3pPr indent="-28575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10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1000"/>
            </a:lvl5pPr>
            <a:lvl6pPr indent="-28575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6pPr>
            <a:lvl7pPr indent="-28575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7pPr>
            <a:lvl8pPr indent="-28575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8pPr>
            <a:lvl9pPr indent="-28575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" showMasterSp="0">
  <p:cSld name="Presentation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685800" y="498727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  <a:defRPr b="1" i="0" sz="6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1143000" y="161472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grpSp>
        <p:nvGrpSpPr>
          <p:cNvPr id="87" name="Google Shape;87;p13"/>
          <p:cNvGrpSpPr/>
          <p:nvPr/>
        </p:nvGrpSpPr>
        <p:grpSpPr>
          <a:xfrm>
            <a:off x="3935449" y="3489242"/>
            <a:ext cx="1280616" cy="1048339"/>
            <a:chOff x="2751337" y="1414797"/>
            <a:chExt cx="1865700" cy="2036400"/>
          </a:xfrm>
        </p:grpSpPr>
        <p:sp>
          <p:nvSpPr>
            <p:cNvPr id="88" name="Google Shape;88;p13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pic>
          <p:nvPicPr>
            <p:cNvPr id="89" name="Google Shape;89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0" name="Google Shape;9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6657" y="4616654"/>
            <a:ext cx="3102624" cy="443232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3"/>
          <p:cNvSpPr txBox="1"/>
          <p:nvPr>
            <p:ph idx="2" type="body"/>
          </p:nvPr>
        </p:nvSpPr>
        <p:spPr>
          <a:xfrm>
            <a:off x="2227482" y="2257125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3" type="body"/>
          </p:nvPr>
        </p:nvSpPr>
        <p:spPr>
          <a:xfrm>
            <a:off x="685800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4" type="body"/>
          </p:nvPr>
        </p:nvSpPr>
        <p:spPr>
          <a:xfrm>
            <a:off x="4731145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94" name="Google Shape;94;p13"/>
          <p:cNvCxnSpPr/>
          <p:nvPr/>
        </p:nvCxnSpPr>
        <p:spPr>
          <a:xfrm>
            <a:off x="4567604" y="2583094"/>
            <a:ext cx="0" cy="529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" showMasterSp="0">
  <p:cSld name="Presentation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ctrTitle"/>
          </p:nvPr>
        </p:nvSpPr>
        <p:spPr>
          <a:xfrm>
            <a:off x="685800" y="498727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  <a:defRPr b="1" i="0" sz="6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5"/>
          <p:cNvSpPr txBox="1"/>
          <p:nvPr>
            <p:ph idx="1" type="subTitle"/>
          </p:nvPr>
        </p:nvSpPr>
        <p:spPr>
          <a:xfrm>
            <a:off x="1143000" y="161472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grpSp>
        <p:nvGrpSpPr>
          <p:cNvPr id="106" name="Google Shape;106;p15"/>
          <p:cNvGrpSpPr/>
          <p:nvPr/>
        </p:nvGrpSpPr>
        <p:grpSpPr>
          <a:xfrm>
            <a:off x="3935449" y="3489242"/>
            <a:ext cx="1280616" cy="1048339"/>
            <a:chOff x="2751337" y="1414797"/>
            <a:chExt cx="1865700" cy="2036400"/>
          </a:xfrm>
        </p:grpSpPr>
        <p:sp>
          <p:nvSpPr>
            <p:cNvPr id="107" name="Google Shape;107;p15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pic>
          <p:nvPicPr>
            <p:cNvPr id="108" name="Google Shape;108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9" name="Google Shape;10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96657" y="4616654"/>
            <a:ext cx="3102624" cy="44323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>
            <p:ph idx="2" type="body"/>
          </p:nvPr>
        </p:nvSpPr>
        <p:spPr>
          <a:xfrm>
            <a:off x="2227482" y="2257125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3" type="body"/>
          </p:nvPr>
        </p:nvSpPr>
        <p:spPr>
          <a:xfrm>
            <a:off x="685800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5"/>
          <p:cNvSpPr txBox="1"/>
          <p:nvPr>
            <p:ph idx="4" type="body"/>
          </p:nvPr>
        </p:nvSpPr>
        <p:spPr>
          <a:xfrm>
            <a:off x="4731145" y="260287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13" name="Google Shape;113;p15"/>
          <p:cNvCxnSpPr/>
          <p:nvPr/>
        </p:nvCxnSpPr>
        <p:spPr>
          <a:xfrm>
            <a:off x="4567604" y="2583094"/>
            <a:ext cx="0" cy="529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628650" y="1369219"/>
            <a:ext cx="7886700" cy="26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7"/>
          <p:cNvSpPr txBox="1"/>
          <p:nvPr>
            <p:ph idx="11" type="ftr"/>
          </p:nvPr>
        </p:nvSpPr>
        <p:spPr>
          <a:xfrm>
            <a:off x="4191000" y="4729163"/>
            <a:ext cx="4191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idx="11" type="ftr"/>
          </p:nvPr>
        </p:nvSpPr>
        <p:spPr>
          <a:xfrm>
            <a:off x="4191000" y="4729163"/>
            <a:ext cx="4191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Conten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628650" y="1369219"/>
            <a:ext cx="7886700" cy="27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type="ctrTitle"/>
          </p:nvPr>
        </p:nvSpPr>
        <p:spPr>
          <a:xfrm>
            <a:off x="685800" y="1246324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  <a:defRPr b="1" i="0" sz="6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0"/>
          <p:cNvSpPr txBox="1"/>
          <p:nvPr>
            <p:ph idx="1" type="subTitle"/>
          </p:nvPr>
        </p:nvSpPr>
        <p:spPr>
          <a:xfrm>
            <a:off x="1143000" y="2362325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 2" showMasterSp="0">
  <p:cSld name="Presentation Title 2">
    <p:bg>
      <p:bgPr>
        <a:solidFill>
          <a:schemeClr val="lt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/>
          <p:nvPr>
            <p:ph idx="2" type="pic"/>
          </p:nvPr>
        </p:nvSpPr>
        <p:spPr>
          <a:xfrm>
            <a:off x="0" y="0"/>
            <a:ext cx="3293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21"/>
          <p:cNvSpPr/>
          <p:nvPr/>
        </p:nvSpPr>
        <p:spPr>
          <a:xfrm>
            <a:off x="3293390" y="0"/>
            <a:ext cx="5850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1"/>
          <p:cNvSpPr/>
          <p:nvPr/>
        </p:nvSpPr>
        <p:spPr>
          <a:xfrm>
            <a:off x="3180194" y="0"/>
            <a:ext cx="3321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1"/>
          <p:cNvSpPr txBox="1"/>
          <p:nvPr>
            <p:ph type="ctrTitle"/>
          </p:nvPr>
        </p:nvSpPr>
        <p:spPr>
          <a:xfrm>
            <a:off x="3909547" y="382831"/>
            <a:ext cx="50253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ahoma"/>
              <a:buNone/>
              <a:defRPr b="1" i="0" sz="4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1"/>
          <p:cNvSpPr txBox="1"/>
          <p:nvPr>
            <p:ph idx="1" type="subTitle"/>
          </p:nvPr>
        </p:nvSpPr>
        <p:spPr>
          <a:xfrm>
            <a:off x="4405586" y="1199100"/>
            <a:ext cx="41361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34" name="Google Shape;134;p21"/>
          <p:cNvSpPr txBox="1"/>
          <p:nvPr>
            <p:ph idx="3" type="body"/>
          </p:nvPr>
        </p:nvSpPr>
        <p:spPr>
          <a:xfrm>
            <a:off x="4567131" y="1871021"/>
            <a:ext cx="38130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4" type="body"/>
          </p:nvPr>
        </p:nvSpPr>
        <p:spPr>
          <a:xfrm>
            <a:off x="4565556" y="2199732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idx="5" type="body"/>
          </p:nvPr>
        </p:nvSpPr>
        <p:spPr>
          <a:xfrm>
            <a:off x="4565554" y="2899206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37" name="Google Shape;137;p21"/>
          <p:cNvCxnSpPr/>
          <p:nvPr/>
        </p:nvCxnSpPr>
        <p:spPr>
          <a:xfrm rot="10800000">
            <a:off x="5186146" y="2780080"/>
            <a:ext cx="24720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38" name="Google Shape;138;p21"/>
          <p:cNvGrpSpPr/>
          <p:nvPr/>
        </p:nvGrpSpPr>
        <p:grpSpPr>
          <a:xfrm>
            <a:off x="5698543" y="3507899"/>
            <a:ext cx="1280616" cy="1048339"/>
            <a:chOff x="2751337" y="1414797"/>
            <a:chExt cx="1865700" cy="2036400"/>
          </a:xfrm>
        </p:grpSpPr>
        <p:sp>
          <p:nvSpPr>
            <p:cNvPr id="139" name="Google Shape;139;p21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pic>
          <p:nvPicPr>
            <p:cNvPr id="140" name="Google Shape;140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1" name="Google Shape;14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9751" y="4635311"/>
            <a:ext cx="3102624" cy="443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342900" y="1065213"/>
            <a:ext cx="38862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Presentation Title 2">
  <p:cSld name="1_Presentation Title 2">
    <p:bg>
      <p:bgPr>
        <a:solidFill>
          <a:schemeClr val="dk2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/>
          <p:nvPr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64666" y="4690584"/>
            <a:ext cx="3011001" cy="3226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oogle Shape;145;p22"/>
          <p:cNvGrpSpPr/>
          <p:nvPr/>
        </p:nvGrpSpPr>
        <p:grpSpPr>
          <a:xfrm>
            <a:off x="3762680" y="3240779"/>
            <a:ext cx="1618681" cy="1325085"/>
            <a:chOff x="2751337" y="1414797"/>
            <a:chExt cx="1865700" cy="2036400"/>
          </a:xfrm>
        </p:grpSpPr>
        <p:sp>
          <p:nvSpPr>
            <p:cNvPr id="146" name="Google Shape;146;p22"/>
            <p:cNvSpPr/>
            <p:nvPr/>
          </p:nvSpPr>
          <p:spPr>
            <a:xfrm>
              <a:off x="2751337" y="1414797"/>
              <a:ext cx="1865700" cy="2036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pic>
          <p:nvPicPr>
            <p:cNvPr id="147" name="Google Shape;147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09900" y="1676401"/>
              <a:ext cx="1341128" cy="150468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8" name="Google Shape;148;p22"/>
          <p:cNvSpPr txBox="1"/>
          <p:nvPr>
            <p:ph type="ctrTitle"/>
          </p:nvPr>
        </p:nvSpPr>
        <p:spPr>
          <a:xfrm>
            <a:off x="685800" y="357746"/>
            <a:ext cx="77724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ahoma"/>
              <a:buNone/>
              <a:defRPr b="1" i="0" sz="60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2"/>
          <p:cNvSpPr txBox="1"/>
          <p:nvPr>
            <p:ph idx="1" type="subTitle"/>
          </p:nvPr>
        </p:nvSpPr>
        <p:spPr>
          <a:xfrm>
            <a:off x="1143000" y="1473748"/>
            <a:ext cx="6858000" cy="6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0" name="Google Shape;150;p22"/>
          <p:cNvSpPr txBox="1"/>
          <p:nvPr>
            <p:ph idx="2" type="body"/>
          </p:nvPr>
        </p:nvSpPr>
        <p:spPr>
          <a:xfrm>
            <a:off x="2227482" y="2112236"/>
            <a:ext cx="4675200" cy="2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22"/>
          <p:cNvSpPr txBox="1"/>
          <p:nvPr>
            <p:ph idx="3" type="body"/>
          </p:nvPr>
        </p:nvSpPr>
        <p:spPr>
          <a:xfrm>
            <a:off x="685800" y="2457987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2"/>
          <p:cNvSpPr txBox="1"/>
          <p:nvPr>
            <p:ph idx="4" type="body"/>
          </p:nvPr>
        </p:nvSpPr>
        <p:spPr>
          <a:xfrm>
            <a:off x="4731145" y="2457987"/>
            <a:ext cx="37131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53" name="Google Shape;153;p22"/>
          <p:cNvCxnSpPr/>
          <p:nvPr/>
        </p:nvCxnSpPr>
        <p:spPr>
          <a:xfrm>
            <a:off x="4567604" y="2447917"/>
            <a:ext cx="0" cy="5295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 type="secHead">
  <p:cSld name="SECTION_HEADER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ahom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3"/>
          <p:cNvSpPr txBox="1"/>
          <p:nvPr>
            <p:ph idx="1" type="body"/>
          </p:nvPr>
        </p:nvSpPr>
        <p:spPr>
          <a:xfrm>
            <a:off x="623888" y="3442098"/>
            <a:ext cx="78867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4"/>
          <p:cNvSpPr txBox="1"/>
          <p:nvPr>
            <p:ph idx="1" type="body"/>
          </p:nvPr>
        </p:nvSpPr>
        <p:spPr>
          <a:xfrm>
            <a:off x="628650" y="1369219"/>
            <a:ext cx="38862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0" name="Google Shape;160;p24"/>
          <p:cNvSpPr txBox="1"/>
          <p:nvPr>
            <p:ph idx="2" type="body"/>
          </p:nvPr>
        </p:nvSpPr>
        <p:spPr>
          <a:xfrm>
            <a:off x="4629150" y="1369219"/>
            <a:ext cx="38862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4" name="Google Shape;164;p25"/>
          <p:cNvSpPr txBox="1"/>
          <p:nvPr>
            <p:ph idx="2" type="body"/>
          </p:nvPr>
        </p:nvSpPr>
        <p:spPr>
          <a:xfrm>
            <a:off x="629842" y="1878806"/>
            <a:ext cx="3868200" cy="2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25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6" name="Google Shape;166;p25"/>
          <p:cNvSpPr txBox="1"/>
          <p:nvPr>
            <p:ph idx="4" type="body"/>
          </p:nvPr>
        </p:nvSpPr>
        <p:spPr>
          <a:xfrm>
            <a:off x="4629150" y="1878806"/>
            <a:ext cx="3887400" cy="23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hotos">
  <p:cSld name="Two photos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/>
          <p:nvPr>
            <p:ph idx="2" type="pic"/>
          </p:nvPr>
        </p:nvSpPr>
        <p:spPr>
          <a:xfrm>
            <a:off x="674103" y="517922"/>
            <a:ext cx="3560700" cy="32004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26"/>
          <p:cNvSpPr/>
          <p:nvPr>
            <p:ph idx="3" type="pic"/>
          </p:nvPr>
        </p:nvSpPr>
        <p:spPr>
          <a:xfrm>
            <a:off x="4957345" y="517922"/>
            <a:ext cx="3560700" cy="3200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7"/>
          <p:cNvSpPr txBox="1"/>
          <p:nvPr>
            <p:ph idx="1" type="body"/>
          </p:nvPr>
        </p:nvSpPr>
        <p:spPr>
          <a:xfrm>
            <a:off x="3887391" y="740570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73" name="Google Shape;173;p27"/>
          <p:cNvSpPr txBox="1"/>
          <p:nvPr>
            <p:ph idx="2" type="body"/>
          </p:nvPr>
        </p:nvSpPr>
        <p:spPr>
          <a:xfrm>
            <a:off x="629841" y="1543050"/>
            <a:ext cx="2949300" cy="26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ahom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8"/>
          <p:cNvSpPr/>
          <p:nvPr>
            <p:ph idx="2" type="pic"/>
          </p:nvPr>
        </p:nvSpPr>
        <p:spPr>
          <a:xfrm>
            <a:off x="3887391" y="740570"/>
            <a:ext cx="3471900" cy="34704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8"/>
          <p:cNvSpPr txBox="1"/>
          <p:nvPr>
            <p:ph idx="1" type="body"/>
          </p:nvPr>
        </p:nvSpPr>
        <p:spPr>
          <a:xfrm>
            <a:off x="629841" y="1543050"/>
            <a:ext cx="2949300" cy="26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Information">
  <p:cSld name="Contact Information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9"/>
          <p:cNvSpPr txBox="1"/>
          <p:nvPr>
            <p:ph idx="1" type="body"/>
          </p:nvPr>
        </p:nvSpPr>
        <p:spPr>
          <a:xfrm>
            <a:off x="615413" y="1580264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" name="Google Shape;180;p29"/>
          <p:cNvSpPr txBox="1"/>
          <p:nvPr>
            <p:ph idx="2" type="body"/>
          </p:nvPr>
        </p:nvSpPr>
        <p:spPr>
          <a:xfrm>
            <a:off x="615413" y="1953178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" name="Google Shape;181;p29"/>
          <p:cNvSpPr txBox="1"/>
          <p:nvPr>
            <p:ph idx="3" type="body"/>
          </p:nvPr>
        </p:nvSpPr>
        <p:spPr>
          <a:xfrm>
            <a:off x="615413" y="2326092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" name="Google Shape;182;p29"/>
          <p:cNvSpPr txBox="1"/>
          <p:nvPr>
            <p:ph idx="4" type="body"/>
          </p:nvPr>
        </p:nvSpPr>
        <p:spPr>
          <a:xfrm>
            <a:off x="615413" y="2699006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29"/>
          <p:cNvSpPr txBox="1"/>
          <p:nvPr>
            <p:ph idx="5" type="body"/>
          </p:nvPr>
        </p:nvSpPr>
        <p:spPr>
          <a:xfrm>
            <a:off x="615413" y="3071921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29"/>
          <p:cNvSpPr txBox="1"/>
          <p:nvPr>
            <p:ph idx="6" type="body"/>
          </p:nvPr>
        </p:nvSpPr>
        <p:spPr>
          <a:xfrm>
            <a:off x="615413" y="3444836"/>
            <a:ext cx="7887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" name="Google Shape;185;p29"/>
          <p:cNvSpPr txBox="1"/>
          <p:nvPr/>
        </p:nvSpPr>
        <p:spPr>
          <a:xfrm>
            <a:off x="615413" y="734096"/>
            <a:ext cx="6081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Contact Information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228600" y="800100"/>
            <a:ext cx="41148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600"/>
            </a:lvl1pPr>
            <a:lvl2pPr indent="-28575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1400"/>
            </a:lvl2pPr>
            <a:lvl3pPr indent="-28575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2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10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1000"/>
            </a:lvl5pPr>
            <a:lvl6pPr indent="-28575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6pPr>
            <a:lvl7pPr indent="-28575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7pPr>
            <a:lvl8pPr indent="-28575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8pPr>
            <a:lvl9pPr indent="-28575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1000"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361156" y="2203450"/>
            <a:ext cx="3886200" cy="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361156" y="1453357"/>
            <a:ext cx="38862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228600" y="800100"/>
            <a:ext cx="20193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2324100" y="800100"/>
            <a:ext cx="20193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228600" y="767556"/>
            <a:ext cx="20202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228600" y="1087438"/>
            <a:ext cx="2020200" cy="19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2322513" y="767556"/>
            <a:ext cx="20208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2322513" y="1087438"/>
            <a:ext cx="2020800" cy="19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228600" y="136525"/>
            <a:ext cx="1504200" cy="5811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1787525" y="136525"/>
            <a:ext cx="2556000" cy="29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228600" y="717550"/>
            <a:ext cx="1504200" cy="23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4pPr>
            <a:lvl5pPr indent="-228600" lvl="4" marL="22860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5pPr>
            <a:lvl6pPr indent="-228600" lvl="5" marL="27432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6pPr>
            <a:lvl7pPr indent="-228600" lvl="6" marL="32004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7pPr>
            <a:lvl8pPr indent="-228600" lvl="7" marL="36576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8pPr>
            <a:lvl9pPr indent="-228600" lvl="8" marL="41148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96144" y="2400300"/>
            <a:ext cx="27432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96144" y="2683669"/>
            <a:ext cx="27432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4pPr>
            <a:lvl5pPr indent="-228600" lvl="4" marL="22860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5pPr>
            <a:lvl6pPr indent="-228600" lvl="5" marL="27432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6pPr>
            <a:lvl7pPr indent="-228600" lvl="6" marL="32004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7pPr>
            <a:lvl8pPr indent="-228600" lvl="7" marL="36576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8pPr>
            <a:lvl9pPr indent="-228600" lvl="8" marL="41148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 sz="600"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 sz="600"/>
            </a:lvl1pPr>
            <a:lvl2pPr indent="0" lvl="1" marL="0" algn="r">
              <a:spcBef>
                <a:spcPts val="0"/>
              </a:spcBef>
              <a:buNone/>
              <a:defRPr sz="600"/>
            </a:lvl2pPr>
            <a:lvl3pPr indent="0" lvl="2" marL="0" algn="r">
              <a:spcBef>
                <a:spcPts val="0"/>
              </a:spcBef>
              <a:buNone/>
              <a:defRPr sz="600"/>
            </a:lvl3pPr>
            <a:lvl4pPr indent="0" lvl="3" marL="0" algn="r">
              <a:spcBef>
                <a:spcPts val="0"/>
              </a:spcBef>
              <a:buNone/>
              <a:defRPr sz="600"/>
            </a:lvl4pPr>
            <a:lvl5pPr indent="0" lvl="4" marL="0" algn="r">
              <a:spcBef>
                <a:spcPts val="0"/>
              </a:spcBef>
              <a:buNone/>
              <a:defRPr sz="600"/>
            </a:lvl5pPr>
            <a:lvl6pPr indent="0" lvl="5" marL="0" algn="r">
              <a:spcBef>
                <a:spcPts val="0"/>
              </a:spcBef>
              <a:buNone/>
              <a:defRPr sz="600"/>
            </a:lvl6pPr>
            <a:lvl7pPr indent="0" lvl="6" marL="0" algn="r">
              <a:spcBef>
                <a:spcPts val="0"/>
              </a:spcBef>
              <a:buNone/>
              <a:defRPr sz="600"/>
            </a:lvl7pPr>
            <a:lvl8pPr indent="0" lvl="7" marL="0" algn="r">
              <a:spcBef>
                <a:spcPts val="0"/>
              </a:spcBef>
              <a:buNone/>
              <a:defRPr sz="600"/>
            </a:lvl8pPr>
            <a:lvl9pPr indent="0" lvl="8" marL="0" algn="r">
              <a:spcBef>
                <a:spcPts val="0"/>
              </a:spcBef>
              <a:buNone/>
              <a:defRPr sz="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228600" y="800100"/>
            <a:ext cx="4114800" cy="22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228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1562100" y="3178175"/>
            <a:ext cx="1447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3276600" y="3178175"/>
            <a:ext cx="1066800" cy="18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0" y="4543425"/>
            <a:ext cx="9144000" cy="60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" name="Google Shape;97;p14"/>
          <p:cNvGrpSpPr/>
          <p:nvPr/>
        </p:nvGrpSpPr>
        <p:grpSpPr>
          <a:xfrm>
            <a:off x="628537" y="4581120"/>
            <a:ext cx="646272" cy="526565"/>
            <a:chOff x="4738264" y="2128413"/>
            <a:chExt cx="2640000" cy="2868000"/>
          </a:xfrm>
        </p:grpSpPr>
        <p:sp>
          <p:nvSpPr>
            <p:cNvPr id="98" name="Google Shape;98;p14"/>
            <p:cNvSpPr/>
            <p:nvPr/>
          </p:nvSpPr>
          <p:spPr>
            <a:xfrm>
              <a:off x="4738264" y="2128413"/>
              <a:ext cx="2640000" cy="2868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9" name="Google Shape;99;p14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5124450" y="2514600"/>
              <a:ext cx="1867727" cy="2095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" name="Google Shape;100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/>
              <a:buNone/>
              <a:defRPr b="1" i="0" sz="40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14"/>
          <p:cNvSpPr txBox="1"/>
          <p:nvPr>
            <p:ph idx="1" type="body"/>
          </p:nvPr>
        </p:nvSpPr>
        <p:spPr>
          <a:xfrm>
            <a:off x="628650" y="1369219"/>
            <a:ext cx="7886700" cy="27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2" name="Google Shape;10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25658" y="4700686"/>
            <a:ext cx="1766488" cy="2523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4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aeab.nmsu.edu/extension/extension-economic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0"/>
          <p:cNvSpPr txBox="1"/>
          <p:nvPr/>
        </p:nvSpPr>
        <p:spPr>
          <a:xfrm>
            <a:off x="457200" y="1461200"/>
            <a:ext cx="8229600" cy="182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3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30"/>
          <p:cNvSpPr txBox="1"/>
          <p:nvPr/>
        </p:nvSpPr>
        <p:spPr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 u="sng">
              <a:solidFill>
                <a:schemeClr val="lt1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  <p:sp>
        <p:nvSpPr>
          <p:cNvPr id="193" name="Google Shape;193;p30"/>
          <p:cNvSpPr txBox="1"/>
          <p:nvPr>
            <p:ph idx="4294967295" type="ctrTitle"/>
          </p:nvPr>
        </p:nvSpPr>
        <p:spPr>
          <a:xfrm>
            <a:off x="0" y="0"/>
            <a:ext cx="9144000" cy="2904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3810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</a:pPr>
            <a:r>
              <a:rPr b="0" lang="en-US" sz="3600" u="sng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Tribal Ranching Seminar Series</a:t>
            </a:r>
            <a:endParaRPr b="0" sz="3600" u="sng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</a:pPr>
            <a:r>
              <a:t/>
            </a:r>
            <a:endParaRPr b="0" sz="3600" u="sng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</a:pPr>
            <a:r>
              <a:rPr b="0" lang="en-US" sz="47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Land ,Governance, and Cultural Frameworks</a:t>
            </a:r>
            <a:endParaRPr b="0" sz="32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94" name="Google Shape;194;p30"/>
          <p:cNvSpPr txBox="1"/>
          <p:nvPr/>
        </p:nvSpPr>
        <p:spPr>
          <a:xfrm>
            <a:off x="4954275" y="3428900"/>
            <a:ext cx="4189800" cy="914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fontScale="775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EFFFF"/>
                </a:solidFill>
                <a:latin typeface="Open Sans"/>
                <a:ea typeface="Open Sans"/>
                <a:cs typeface="Open Sans"/>
                <a:sym typeface="Open Sans"/>
              </a:rPr>
              <a:t>Jason Banegas</a:t>
            </a:r>
            <a:endParaRPr b="1" sz="2800">
              <a:solidFill>
                <a:srgbClr val="FE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EFFFF"/>
                </a:solidFill>
                <a:latin typeface="Open Sans"/>
                <a:ea typeface="Open Sans"/>
                <a:cs typeface="Open Sans"/>
                <a:sym typeface="Open Sans"/>
              </a:rPr>
              <a:t>Extension Economist</a:t>
            </a:r>
            <a:endParaRPr sz="2800">
              <a:solidFill>
                <a:srgbClr val="FE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EFFFF"/>
                </a:solidFill>
                <a:latin typeface="Open Sans"/>
                <a:ea typeface="Open Sans"/>
                <a:cs typeface="Open Sans"/>
                <a:sym typeface="Open Sans"/>
              </a:rPr>
              <a:t>Cooperative Extension Service </a:t>
            </a:r>
            <a:endParaRPr sz="2800">
              <a:solidFill>
                <a:srgbClr val="FE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5" name="Google Shape;19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89" y="3428901"/>
            <a:ext cx="311596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"/>
          <p:cNvSpPr txBox="1"/>
          <p:nvPr>
            <p:ph type="title"/>
          </p:nvPr>
        </p:nvSpPr>
        <p:spPr>
          <a:xfrm>
            <a:off x="0" y="754388"/>
            <a:ext cx="9144000" cy="37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b="0" lang="en-US" sz="2200">
                <a:latin typeface="Open Sans"/>
                <a:ea typeface="Open Sans"/>
                <a:cs typeface="Open Sans"/>
                <a:sym typeface="Open Sans"/>
              </a:rPr>
              <a:t>Assess Financial Health</a:t>
            </a:r>
            <a:endParaRPr b="0"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b="0" lang="en-US" sz="2200">
                <a:latin typeface="Open Sans"/>
                <a:ea typeface="Open Sans"/>
                <a:cs typeface="Open Sans"/>
                <a:sym typeface="Open Sans"/>
              </a:rPr>
              <a:t>Improve Loan Access &amp; Creditworthiness</a:t>
            </a:r>
            <a:endParaRPr b="0"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b="0" lang="en-US" sz="2200">
                <a:latin typeface="Open Sans"/>
                <a:ea typeface="Open Sans"/>
                <a:cs typeface="Open Sans"/>
                <a:sym typeface="Open Sans"/>
              </a:rPr>
              <a:t>Track Progress Toward Goals</a:t>
            </a:r>
            <a:endParaRPr b="0"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Char char="●"/>
            </a:pPr>
            <a:r>
              <a:rPr b="0" lang="en-US" sz="2200">
                <a:latin typeface="Open Sans"/>
                <a:ea typeface="Open Sans"/>
                <a:cs typeface="Open Sans"/>
                <a:sym typeface="Open Sans"/>
              </a:rPr>
              <a:t>Enhance Decision-Making &amp; Risk Management</a:t>
            </a:r>
            <a:endParaRPr b="0" sz="2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Be in a position to use market outlooks, do feasibility analysis, grow your resources, strengthen your business.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" name="Google Shape;258;p39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Goal is to Help You: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0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Topic Questions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4" name="Google Shape;264;p40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10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Have you tried to start a project, like a well or corral, and hit roadblocks with agencies or chapters? 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How did you handle it?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1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Purpose of Today’s Session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0" name="Google Shape;270;p41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Topics covered: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66725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•"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Characteristics of Tribal Ranching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66725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•"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Governance and Grazing Rights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66725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•"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Challenges and Risks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66725" lvl="1" marL="685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pen Sans"/>
              <a:buChar char="•"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Opportunities 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noFill/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2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Unique Characteristics of Tribal Ranching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42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Federal and State lease systems emphasize National/State standards and science-based rangeland health.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Tribal systems emphasize sovereign governance and community access.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3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Unique Characteristics of Tribal Ranching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" name="Google Shape;282;p43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Challenges</a:t>
            </a:r>
            <a:endParaRPr b="1"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●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Tribal grazing can respect sovereignty but also administratively complex.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○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Requires navigating both tribal law and BIA processes.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●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Tribal governance and range management systems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○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Navajo Nation grazing permits vs. Ranch Units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○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Livestock Associations, Communal grazing, etc.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4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Unique Characteristics of Tribal Ranching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8" name="Google Shape;288;p44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Opportunities</a:t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Close alignment with tribal resource policy.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Ability to integrate traditional land stewardship.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Access based on membership, not economic position.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Associations can provide equipment, training, support for federal and state grants.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5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Topic Question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Google Shape;294;p45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How many head of livestock do you run? 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What’s your mix of species (cattle, sheep, goats)? 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is your grazing land like?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systems do you work within, can you change it?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can you do with your unique circumstances to reduce risk and maximize </a:t>
            </a:r>
            <a:r>
              <a:rPr b="1"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opportunity</a:t>
            </a:r>
            <a:r>
              <a:rPr b="1"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for your livestock operation?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6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Why Governance Matters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46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Decisions about fencing, grazing, water projects, or infrastructure often require multi-agency approval.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Your local knowledge can help avoid delays and conflict.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Governance is usually slow but can also ensure long-term stability.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7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Governance and Grazing Rights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6" name="Google Shape;306;p47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Who governs your grazing permit or land use?</a:t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Chapter House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BIA or Tribal Natural Resource Office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Community Grazing Committee / Livestock Association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Other </a:t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8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Tribal Agriculture Development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" name="Google Shape;312;p48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Governance Matters</a:t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Producers are key stakeholders in tribal agriculture.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Government should support cultural, economic and land stewardship.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Clear decision-making processes within families, grazing committees, or co-ops are critical for long-term success.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Get involved and be vocal about your rights.</a:t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/>
        </p:nvSpPr>
        <p:spPr>
          <a:xfrm>
            <a:off x="182880" y="182880"/>
            <a:ext cx="8001000" cy="461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82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GOAL For This Learning Series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1" name="Google Shape;201;p31"/>
          <p:cNvSpPr txBox="1"/>
          <p:nvPr/>
        </p:nvSpPr>
        <p:spPr>
          <a:xfrm>
            <a:off x="0" y="914400"/>
            <a:ext cx="9144000" cy="362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2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Gain Knowledge and Build Tools so you can keep doing what you love and pass it on.</a:t>
            </a:r>
            <a:endParaRPr sz="2900">
              <a:solidFill>
                <a:schemeClr val="dk2"/>
              </a:solidFill>
              <a:latin typeface="Open Sans Medium"/>
              <a:ea typeface="Open Sans Medium"/>
              <a:cs typeface="Open Sans Medium"/>
              <a:sym typeface="Open Sans Medium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9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Governance and Grazing Rights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8" name="Google Shape;318;p49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Who governs your grazing permit or land use?</a:t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Chapter House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BIA or Tribal Natural Resource Office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Community Grazing Committee / Livestock Association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Other </a:t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0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Grazing Risks and Challenges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24" name="Google Shape;324;p50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Limited Resources and Unlimited Wants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Prime grazing land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Water access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Accessibility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Other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1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Cost of Token / Holding Grazing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0" name="Google Shape;330;p51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</a:t>
            </a: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here permits are tied to tribal membership and are difficult to reacquire if relinquished producers may keep small herds with low-productivity animals.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these producers don’t have long-term improvement strategies, the livestock is a proxy for access, rather than a profit-generating enterprise.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2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Cost of Token / Holding Grazing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6" name="Google Shape;336;p52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Why it seems to make sense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Livestock represent food security.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Lack of collateralizable land and credit constraints can lead to operating capital constraints.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Scaling up feels risky when input costs are volatile and when markets are uncertain.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3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Cost of Token / Holding Grazing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2" name="Google Shape;342;p53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Economic Problem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permit holder keeps a few cattle or sheep just to retain the permit and loses the cost advantages of Economies of Scale. → Higher unit cost of production.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Prevents others from using the land productively = missed economic opportunities.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4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Cost of Token / Holding Grazing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8" name="Google Shape;348;p54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Other Problems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●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Less </a:t>
            </a: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selection pressure</a:t>
            </a: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→ lower herd productivity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●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Small, inefficient herds are more exposed to risks.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●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Forage inefficiency and challenges to management strategies.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●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Delayed investments and improvements in equipment, fencing, water development, etc. etc. 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5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 Cost of Token / Holding Grazing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4" name="Google Shape;354;p55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Solutions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●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Cooperative production: stocking to share land and increase efficiency and shared expenses.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●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Focus on productivity based herd strategies: Better genetics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●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Rotational grazing to rest pastures to rebuild forage.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Open Sans"/>
              <a:buChar char="●"/>
            </a:pPr>
            <a:r>
              <a:rPr lang="en-US" sz="2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Encourage community participation, policy changes, and young/beginning rancher access to land.</a:t>
            </a:r>
            <a:endParaRPr sz="23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6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Tax Opportunities for Ranching Operations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360" name="Google Shape;360;p56"/>
          <p:cNvGraphicFramePr/>
          <p:nvPr/>
        </p:nvGraphicFramePr>
        <p:xfrm>
          <a:off x="25" y="10678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{1AC94F21-A796-4F1E-BF92-55C0CE0FB17E}</a:tableStyleId>
              </a:tblPr>
              <a:tblGrid>
                <a:gridCol w="4572000"/>
                <a:gridCol w="4572000"/>
              </a:tblGrid>
              <a:tr h="2037125">
                <a:tc>
                  <a:txBody>
                    <a:bodyPr/>
                    <a:lstStyle/>
                    <a:p>
                      <a:pPr indent="-403225" lvl="1" marL="5715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Livestock income is usually not fully exempt.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403225" lvl="1" marL="5715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Most ranching operations are taxable businesses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403225" lvl="1" marL="5715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Deduction strategies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403225" lvl="1" marL="5715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Expense management opportunities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403225" lvl="1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Use the correct business structure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403225" lvl="1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CPA familiar with tribal taxation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403225" lvl="1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Tribal tax offices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403225" lvl="1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Tribal Extension agent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403225" lvl="1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2000"/>
                        <a:buFont typeface="Open Sans"/>
                        <a:buChar char="•"/>
                      </a:pPr>
                      <a:r>
                        <a:rPr lang="en-US" sz="20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Legal professionals</a:t>
                      </a:r>
                      <a:endParaRPr sz="20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7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Example 1 – Selling Calves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6" name="Google Shape;366;p57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Navajo producer: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Grazes cattle on Navajo Nation grazing permit land.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Sells 18 calves at weaning, 500# @ $4.15cwt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Receives $37,350 from livestock sales.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Calf sales are typically taxable business income. 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Livestock are treated as inventory/assets.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Income is not “directly derived” from trust land itself.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Cattle grazed on Navajo land are not tax free.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8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Example 2 – </a:t>
            </a: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Leasing Allotted Trust Land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2" name="Google Shape;372;p58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tribal member</a:t>
            </a: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Owns individually allotted trust land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Leases grazing rights to another producer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Receives $4,500 in lease payments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May qualify for exemption because: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Income is directly tied to trust land use.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Land is a protected federal trust asset.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Requires professional verification.</a:t>
            </a:r>
            <a:endParaRPr sz="18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/>
          <p:nvPr/>
        </p:nvSpPr>
        <p:spPr>
          <a:xfrm>
            <a:off x="0" y="0"/>
            <a:ext cx="9144000" cy="4317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Minimize Risk </a:t>
            </a:r>
            <a:endParaRPr b="1" sz="54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endParaRPr b="1" sz="54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Maximize Opportunity</a:t>
            </a:r>
            <a:endParaRPr b="1" sz="54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9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Example 3 – </a:t>
            </a: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Producer Selling Livestock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" name="Google Shape;378;p59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Laguna Pueblo rancher: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Raises cattle on Pueblo lands.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Sells feeder calves.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Reports ranch income.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Taxable Income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Livestock sales = business income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Not exempt solely due to tribal land status.</a:t>
            </a:r>
            <a:endParaRPr sz="18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0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Example 4 – </a:t>
            </a: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Fuel Tax Advantage 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" name="Google Shape;384;p60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producer: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Purchases dyed diesel for ranch use.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Uses fuel for water hauling, tractors, generators.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Potential tax advantage (More Common Benefit)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Reduced fuel taxes.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Refund credits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Agricultural fuel exemptions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Fuel savings often exceed potential income tax exemptions.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1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Example 5 – </a:t>
            </a: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Depreciation</a:t>
            </a: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0" name="Google Shape;390;p61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Pueblo livestock producer purchases: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Used stock trailer → $9,000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Deduct depreciation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Reduces taxable income.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Creates legitimate tax savings.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Works regardless of tribal tax exemption status.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Most producers benefit more from expense deductions, depreciation, and loss offsets than from exemptions.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62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Example 6 – </a:t>
            </a: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Small Herd Reporting Losses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6" name="Google Shape;396;p62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</a:t>
            </a: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ivestock producer: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12 head cow herd.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High hay costs during drought.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Reports operating loss.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Loss may offset other income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Reduces tax burden.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Recognizes drought impact.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Supports long-term business survival.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○"/>
            </a:pPr>
            <a:r>
              <a:rPr lang="en-US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Good records required.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3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Tax Opportunities for Ranching Operations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402" name="Google Shape;402;p63"/>
          <p:cNvGraphicFramePr/>
          <p:nvPr/>
        </p:nvGraphicFramePr>
        <p:xfrm>
          <a:off x="25" y="10678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{1AC94F21-A796-4F1E-BF92-55C0CE0FB17E}</a:tableStyleId>
              </a:tblPr>
              <a:tblGrid>
                <a:gridCol w="2752725"/>
                <a:gridCol w="3094625"/>
                <a:gridCol w="3296650"/>
              </a:tblGrid>
              <a:tr h="2037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Maximize Business Deductions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Feed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Fuel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Repairs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Veterinary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Equipment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76225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Use Depreciation Aggressively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Trailers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Trucks (business portion)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Fencing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Water infrastructure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76225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Track Losses Properly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Especially important in: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Drought years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Herd rebuilding years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High input cost periods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4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Producer Awareness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8" name="Google Shape;408;p64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Many producers and tribal members may not fully understand or utilize these exemptions.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Tribal administrations and tax professionals play a key role in educating producers on how to legally benefit.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Are you or your tribal tax advisor familiar with how to apply these exemptions? 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Would training on this be helpful?</a:t>
            </a:r>
            <a:endParaRPr sz="22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5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Producer Awareness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4" name="Google Shape;414;p65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Many producers and tribal members may not fully understand or utilize these exemptions.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Tribal administrations and tax professionals play a key role in educating producers on how to legally benefit.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Are you or your tribal tax advisor familiar with how to apply these exemptions? 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Would training on this be helpful?</a:t>
            </a:r>
            <a:endParaRPr sz="22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6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Financing Is Difficult for Tribal Ranchers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0" name="Google Shape;420;p66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Trust Land Cannot Be Pledged as Collateral.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Grazing Permits Are Not Transferable Property Rights.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Lack of Collateralizable Assets.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Variability in ranching increases perceived risk.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Practical alternatives are needed</a:t>
            </a:r>
            <a:endParaRPr b="1"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7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Financing Without Land Collateral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6" name="Google Shape;426;p67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USDA Farm Service Agency (FSA) Loans</a:t>
            </a:r>
            <a:endParaRPr b="1"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FSA loans: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 not require fee land ownership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Accept livestock, equipment, and income as security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Offer flexible underwriting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Are designed for beginning and underserved producers</a:t>
            </a:r>
            <a:endParaRPr b="1"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8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Financing Without Land Collateral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2" name="Google Shape;432;p68"/>
          <p:cNvSpPr txBox="1"/>
          <p:nvPr/>
        </p:nvSpPr>
        <p:spPr>
          <a:xfrm>
            <a:off x="182850" y="640074"/>
            <a:ext cx="8778300" cy="12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USDA Farm Service Agency (FSA) Loans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433" name="Google Shape;433;p68"/>
          <p:cNvGraphicFramePr/>
          <p:nvPr/>
        </p:nvGraphicFramePr>
        <p:xfrm>
          <a:off x="0" y="17533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{1AC94F21-A796-4F1E-BF92-55C0CE0FB17E}</a:tableStyleId>
              </a:tblPr>
              <a:tblGrid>
                <a:gridCol w="2752725"/>
                <a:gridCol w="3094625"/>
                <a:gridCol w="3296650"/>
              </a:tblGrid>
              <a:tr h="2037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Operating Loans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Livestock purchases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Feed and hay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Repairs and inputs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Annual expenses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76225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Farm Ownership Loans</a:t>
                      </a:r>
                      <a:endParaRPr b="1"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Equipment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Improvements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Infrastructure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276225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Emergency Loans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Drought recovery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-342900" lvl="0" marL="45720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Open Sans"/>
                        <a:buChar char="●"/>
                      </a:pPr>
                      <a:r>
                        <a:rPr lang="en-US" sz="18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Disaster assistance</a:t>
                      </a:r>
                      <a:endParaRPr sz="18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3"/>
          <p:cNvPicPr preferRelativeResize="0"/>
          <p:nvPr/>
        </p:nvPicPr>
        <p:blipFill rotWithShape="1">
          <a:blip r:embed="rId3">
            <a:alphaModFix/>
          </a:blip>
          <a:srcRect b="10764" l="5888" r="5835" t="8002"/>
          <a:stretch/>
        </p:blipFill>
        <p:spPr>
          <a:xfrm>
            <a:off x="2638278" y="7852"/>
            <a:ext cx="6321224" cy="4496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3"/>
          <p:cNvSpPr txBox="1"/>
          <p:nvPr>
            <p:ph type="title"/>
          </p:nvPr>
        </p:nvSpPr>
        <p:spPr>
          <a:xfrm>
            <a:off x="0" y="7850"/>
            <a:ext cx="2638200" cy="449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latin typeface="Open Sans"/>
                <a:ea typeface="Open Sans"/>
                <a:cs typeface="Open Sans"/>
                <a:sym typeface="Open Sans"/>
              </a:rPr>
              <a:t>Balance Sheet</a:t>
            </a:r>
            <a:endParaRPr sz="2400" u="sng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Everything </a:t>
            </a:r>
            <a:r>
              <a:rPr b="0" lang="en-US" sz="17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Owned</a:t>
            </a: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b="0" lang="en-US" sz="17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Owed</a:t>
            </a:r>
            <a:endParaRPr b="0" sz="17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A balance sheet shows your NET WORTH / OWNER EQUITY at a </a:t>
            </a:r>
            <a:r>
              <a:rPr lang="en-US" sz="1700">
                <a:solidFill>
                  <a:srgbClr val="00FF00"/>
                </a:solidFill>
                <a:latin typeface="Open Sans"/>
                <a:ea typeface="Open Sans"/>
                <a:cs typeface="Open Sans"/>
                <a:sym typeface="Open Sans"/>
              </a:rPr>
              <a:t>specific point in time</a:t>
            </a:r>
            <a:endParaRPr sz="1700">
              <a:solidFill>
                <a:srgbClr val="00FF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lang="en-US" sz="1700">
                <a:solidFill>
                  <a:srgbClr val="FF9900"/>
                </a:solidFill>
                <a:latin typeface="Open Sans"/>
                <a:ea typeface="Open Sans"/>
                <a:cs typeface="Open Sans"/>
                <a:sym typeface="Open Sans"/>
              </a:rPr>
              <a:t>NET WORTH</a:t>
            </a:r>
            <a:r>
              <a:rPr b="0" lang="en-US" sz="1700">
                <a:latin typeface="Open Sans"/>
                <a:ea typeface="Open Sans"/>
                <a:cs typeface="Open Sans"/>
                <a:sym typeface="Open Sans"/>
              </a:rPr>
              <a:t> = Assets - Liabilities</a:t>
            </a:r>
            <a:endParaRPr b="0"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4" name="Google Shape;214;p33"/>
          <p:cNvSpPr/>
          <p:nvPr/>
        </p:nvSpPr>
        <p:spPr>
          <a:xfrm>
            <a:off x="2792550" y="776750"/>
            <a:ext cx="3383400" cy="2848800"/>
          </a:xfrm>
          <a:prstGeom prst="rect">
            <a:avLst/>
          </a:prstGeom>
          <a:noFill/>
          <a:ln cap="flat" cmpd="sng" w="373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625" lIns="89625" spcFirstLastPara="1" rIns="89625" wrap="square" tIns="89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72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3"/>
          <p:cNvSpPr/>
          <p:nvPr/>
        </p:nvSpPr>
        <p:spPr>
          <a:xfrm>
            <a:off x="6213044" y="776750"/>
            <a:ext cx="2729100" cy="2848800"/>
          </a:xfrm>
          <a:prstGeom prst="rect">
            <a:avLst/>
          </a:prstGeom>
          <a:noFill/>
          <a:ln cap="flat" cmpd="sng" w="373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625" lIns="89625" spcFirstLastPara="1" rIns="89625" wrap="square" tIns="89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72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3"/>
          <p:cNvSpPr/>
          <p:nvPr/>
        </p:nvSpPr>
        <p:spPr>
          <a:xfrm>
            <a:off x="2792550" y="3704200"/>
            <a:ext cx="3383400" cy="152400"/>
          </a:xfrm>
          <a:prstGeom prst="rect">
            <a:avLst/>
          </a:prstGeom>
          <a:noFill/>
          <a:ln cap="flat" cmpd="sng" w="3735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625" lIns="89625" spcFirstLastPara="1" rIns="89625" wrap="square" tIns="89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72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3"/>
          <p:cNvSpPr/>
          <p:nvPr/>
        </p:nvSpPr>
        <p:spPr>
          <a:xfrm>
            <a:off x="8037700" y="616485"/>
            <a:ext cx="904500" cy="1524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625" lIns="89625" spcFirstLastPara="1" rIns="89625" wrap="square" tIns="896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72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9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Financing Without Land Collateral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9" name="Google Shape;439;p69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Community Development Financial Institutions (CDFIs)</a:t>
            </a:r>
            <a:endParaRPr b="1"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Native American Bank and Regional tribal lending organizations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CDFI</a:t>
            </a: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loans: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Greater flexibility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Cultural familiarity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Alternative underwriting models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Smaller loan tolerance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0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Financing Without Land Collateral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5" name="Google Shape;445;p70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Livestock-Secured Lending</a:t>
            </a:r>
            <a:endParaRPr b="1"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</a:t>
            </a: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hen land cannot be pledged: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Livestock can serve as collateral.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Equipment liens are common.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Income assignments may be possible.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1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Financing Without Land Collateral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" name="Google Shape;451;p71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Cooperative &amp; Association Financing</a:t>
            </a:r>
            <a:endParaRPr b="1"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Participation in producer groups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Aggregated marketing contracts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More predictable revenue streams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Reduced lender risk perception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○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Shared infrastructure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-US"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Lenders are often more comfortable financing operations tied to structured marketing channels.</a:t>
            </a:r>
            <a:endParaRPr sz="2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2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Financing Without Land Collateral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7" name="Google Shape;457;p72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Microloans &amp; Smaller Credit Products</a:t>
            </a:r>
            <a:endParaRPr b="1"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Smaller collateral requirements f</a:t>
            </a: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or producers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Hay purchases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Small equipment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○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Herd rebuilding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3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Strategies That Improve Financing Success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3" name="Google Shape;463;p73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Good records reduce lender uncertainty.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Awareness.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Clear Use of Funds, Loans tied to specific productivity improvements.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lang="en-US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Relationship Building often matters more than many producers expect.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4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Exploitation by Non-Tribal Organizations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9" name="Google Shape;469;p74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Protecting tribal producers from exploitation</a:t>
            </a:r>
            <a:endParaRPr b="1"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Outside groups may seek leases or partnerships without: 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Fair compensation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Reinvestment into land, Infrastructure or its community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○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Long term tribal benefits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5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Exploitation by Non-Tribal Organizations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5" name="Google Shape;475;p75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Red Flags</a:t>
            </a:r>
            <a:endParaRPr b="1"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Vague or one-sided contracts.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Promises of future investment with no timelines or benchmarks.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 transparency on profit-sharing or resource use.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Attempts to bypass tribal council or legal review.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6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Exploitation by Non-Tribal Organizations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1" name="Google Shape;481;p76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Suggested Contract Clauses</a:t>
            </a:r>
            <a:endParaRPr b="1"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Reinvestment Requirements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Audit Rights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Land Use Limits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Termination Clause 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Benefit Sharing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Local Hiring Mandate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77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Competitive Advantages for Tribal Ranchers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7" name="Google Shape;487;p77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Possible lower grazing costs due to communal lands or low-fee permits.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83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Char char="●"/>
            </a:pPr>
            <a:r>
              <a:rPr lang="en-US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Eligibility for tribal USDA set-asides, conservation grants, and startup capital.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8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Competitive Advantages for Tribal Ranchers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3" name="Google Shape;493;p78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Unique Strengths</a:t>
            </a:r>
            <a:endParaRPr b="1"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Cultural connection to land, livestock and stewardship practices.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Traditional knowledge of sustainability.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Ability to brand 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livestock</a:t>
            </a: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products with cultural identity and values.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Use your unique story to differentiate in the marketplace, build customer loyalty, and support community economic resilience.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4"/>
          <p:cNvSpPr txBox="1"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9144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Ranch Income Statement aka P&amp;L 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23" name="Google Shape;223;p34"/>
          <p:cNvGraphicFramePr/>
          <p:nvPr/>
        </p:nvGraphicFramePr>
        <p:xfrm>
          <a:off x="2934584" y="7349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{1AC94F21-A796-4F1E-BF92-55C0CE0FB17E}</a:tableStyleId>
              </a:tblPr>
              <a:tblGrid>
                <a:gridCol w="1285400"/>
                <a:gridCol w="1160150"/>
                <a:gridCol w="2287400"/>
                <a:gridCol w="1278800"/>
              </a:tblGrid>
              <a:tr h="501825"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2025 Sales and Expenses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501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Category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25"/>
                        <a:buFont typeface="Arial"/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Revenue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Category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Expenses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34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Cattle Sales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$190,000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Feed &amp; Veterinary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$(50,000)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6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Hunting Permits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$10,000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Land Lease &amp; Maintenance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$(40,000)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6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Labor &amp; Other Expenses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$(40,000)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6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Depreciation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$(5,000)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34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Payments, Interest &amp; Taxes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5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$(15,000)</a:t>
                      </a:r>
                      <a:endParaRPr sz="65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68575" marB="68575" marR="91425" marL="91425">
                    <a:lnL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501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65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C78D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Net Income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$50,000</a:t>
                      </a:r>
                      <a:endParaRPr b="1" sz="17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CC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224" name="Google Shape;224;p34"/>
          <p:cNvSpPr txBox="1"/>
          <p:nvPr>
            <p:ph type="title"/>
          </p:nvPr>
        </p:nvSpPr>
        <p:spPr>
          <a:xfrm>
            <a:off x="0" y="685800"/>
            <a:ext cx="29346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238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Profitability over a period of time.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Fiscal or Calendar Year or Production Cycle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Revenue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you earned from selling crops, livestock, etc.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●"/>
            </a:pPr>
            <a:r>
              <a:rPr lang="en-US" sz="1500">
                <a:latin typeface="Open Sans"/>
                <a:ea typeface="Open Sans"/>
                <a:cs typeface="Open Sans"/>
                <a:sym typeface="Open Sans"/>
              </a:rPr>
              <a:t>Expenses</a:t>
            </a:r>
            <a:endParaRPr sz="1500"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Open Sans"/>
              <a:buChar char="○"/>
            </a:pPr>
            <a:r>
              <a:rPr lang="en-US" sz="15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What you spent on feed, seeds, labor, equipment, etc.</a:t>
            </a:r>
            <a:endParaRPr sz="15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79"/>
          <p:cNvSpPr txBox="1"/>
          <p:nvPr/>
        </p:nvSpPr>
        <p:spPr>
          <a:xfrm>
            <a:off x="182850" y="-1"/>
            <a:ext cx="8778300" cy="46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Know how to assess your businesses financial health, know your costs, know your market, know your herd, know your community governance, know how to gain access to capital.</a:t>
            </a:r>
            <a:endParaRPr sz="29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ack and white vase with a picture of a farm&#10;&#10;AI-generated content may be incorrect." id="503" name="Google Shape;503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7731" y="4403811"/>
            <a:ext cx="643069" cy="648579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80"/>
          <p:cNvSpPr txBox="1"/>
          <p:nvPr/>
        </p:nvSpPr>
        <p:spPr>
          <a:xfrm>
            <a:off x="3968743" y="4485656"/>
            <a:ext cx="42999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Mexico Farm and Ranch Management Program</a:t>
            </a:r>
            <a:b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(NM-FARM Program)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5" name="Google Shape;505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389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81"/>
          <p:cNvSpPr txBox="1"/>
          <p:nvPr>
            <p:ph type="title"/>
          </p:nvPr>
        </p:nvSpPr>
        <p:spPr>
          <a:xfrm>
            <a:off x="77419" y="157875"/>
            <a:ext cx="9005400" cy="496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4999"/>
              <a:buFont typeface="Arial"/>
              <a:buNone/>
            </a:pPr>
            <a:r>
              <a:rPr lang="en-US"/>
              <a:t>NM-FARM</a:t>
            </a:r>
            <a:endParaRPr/>
          </a:p>
        </p:txBody>
      </p:sp>
      <p:sp>
        <p:nvSpPr>
          <p:cNvPr id="511" name="Google Shape;511;p81"/>
          <p:cNvSpPr txBox="1"/>
          <p:nvPr/>
        </p:nvSpPr>
        <p:spPr>
          <a:xfrm>
            <a:off x="0" y="654000"/>
            <a:ext cx="6702900" cy="3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Goals:</a:t>
            </a:r>
            <a:endParaRPr b="1"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03200" lvl="1" marL="5207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Char char="•"/>
            </a:pPr>
            <a:r>
              <a:rPr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Develop a financial benchmarking program for NM farms and ranches</a:t>
            </a:r>
            <a:endParaRPr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03200" lvl="1" marL="5207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Char char="•"/>
            </a:pPr>
            <a:r>
              <a:rPr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Increased financial sustainability for NM farmers and ranchers</a:t>
            </a:r>
            <a:endParaRPr sz="18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03200" lvl="1" marL="5207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ahoma"/>
              <a:buChar char="•"/>
            </a:pPr>
            <a:r>
              <a:rPr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Website: </a:t>
            </a:r>
            <a:r>
              <a:rPr b="1" lang="en-US" sz="18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www.nmfarm.nmsu.edu</a:t>
            </a:r>
            <a:endParaRPr b="1" sz="23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black and white vase with a picture of a farm&#10;&#10;AI-generated content may be incorrect." id="512" name="Google Shape;512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97731" y="4403811"/>
            <a:ext cx="643069" cy="648579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81"/>
          <p:cNvSpPr txBox="1"/>
          <p:nvPr/>
        </p:nvSpPr>
        <p:spPr>
          <a:xfrm>
            <a:off x="3968743" y="4485656"/>
            <a:ext cx="42999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Mexico Farm and Ranch Management Program</a:t>
            </a:r>
            <a:b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(NM-FARM Program)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4" name="Google Shape;514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4912" y="1466644"/>
            <a:ext cx="2040413" cy="2040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82"/>
          <p:cNvSpPr txBox="1"/>
          <p:nvPr>
            <p:ph type="title"/>
          </p:nvPr>
        </p:nvSpPr>
        <p:spPr>
          <a:xfrm>
            <a:off x="0" y="91440"/>
            <a:ext cx="9144000" cy="585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40"/>
              <a:buFont typeface="Arial"/>
              <a:buNone/>
            </a:pP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New Mexico Youth Ranch Management Camp</a:t>
            </a:r>
            <a:endParaRPr sz="3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20" name="Google Shape;520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650" y="954387"/>
            <a:ext cx="3432574" cy="2089950"/>
          </a:xfrm>
          <a:prstGeom prst="rect">
            <a:avLst/>
          </a:prstGeom>
          <a:noFill/>
          <a:ln cap="flat" cmpd="sng" w="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21" name="Google Shape;521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0489" y="3010399"/>
            <a:ext cx="3475638" cy="2030624"/>
          </a:xfrm>
          <a:prstGeom prst="rect">
            <a:avLst/>
          </a:prstGeom>
          <a:noFill/>
          <a:ln cap="flat" cmpd="sng" w="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22" name="Google Shape;522;p82"/>
          <p:cNvSpPr txBox="1"/>
          <p:nvPr/>
        </p:nvSpPr>
        <p:spPr>
          <a:xfrm>
            <a:off x="3704600" y="954395"/>
            <a:ext cx="5439300" cy="17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@ CS Ranch | Cimarron, NM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June 21-26, 2026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nmyrm.nmsu.edu</a:t>
            </a:r>
            <a:endParaRPr b="1"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3" name="Google Shape;523;p82"/>
          <p:cNvSpPr txBox="1"/>
          <p:nvPr/>
        </p:nvSpPr>
        <p:spPr>
          <a:xfrm>
            <a:off x="0" y="3243489"/>
            <a:ext cx="4720500" cy="12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Helps youth appreciate the 'why' behind ranching.</a:t>
            </a:r>
            <a:endParaRPr b="1" sz="2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83"/>
          <p:cNvSpPr txBox="1"/>
          <p:nvPr/>
        </p:nvSpPr>
        <p:spPr>
          <a:xfrm>
            <a:off x="0" y="0"/>
            <a:ext cx="9144000" cy="4534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Questions?</a:t>
            </a:r>
            <a:endParaRPr b="1" sz="6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Jason Banegas</a:t>
            </a:r>
            <a:endParaRPr b="1" sz="3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Zumbabwe@nmsu.edu</a:t>
            </a:r>
            <a:endParaRPr b="1" sz="3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5"/>
          <p:cNvSpPr txBox="1"/>
          <p:nvPr/>
        </p:nvSpPr>
        <p:spPr>
          <a:xfrm>
            <a:off x="0" y="0"/>
            <a:ext cx="9144000" cy="829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2286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Simple Monthly Cash Flow Statement</a:t>
            </a:r>
            <a:endParaRPr sz="3000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230" name="Google Shape;230;p35"/>
          <p:cNvGraphicFramePr/>
          <p:nvPr/>
        </p:nvGraphicFramePr>
        <p:xfrm>
          <a:off x="117188" y="189334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{1AC94F21-A796-4F1E-BF92-55C0CE0FB17E}</a:tableStyleId>
              </a:tblPr>
              <a:tblGrid>
                <a:gridCol w="92152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  <a:gridCol w="665675"/>
              </a:tblGrid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Jan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Feb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Mar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Apr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May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Jun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Jul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Aug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Sep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Oct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Nov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Dec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7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Inflows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8,000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6,000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69,000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34,000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Outflows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12,000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10,000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8,000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4,000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5,000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8,000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9,000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8,000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14,000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16,000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6,000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4,000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Net Flow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-12,000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-10,000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2,000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-5,000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-8,000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-9,000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-8,000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-14,000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53,000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28,000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-4,000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50"/>
                        <a:t>Balance</a:t>
                      </a:r>
                      <a:endParaRPr b="1" sz="105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23,000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13,000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13,000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15,000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10,000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dk1"/>
                          </a:solidFill>
                        </a:rPr>
                        <a:t>2,000</a:t>
                      </a:r>
                      <a:endParaRPr sz="900">
                        <a:solidFill>
                          <a:schemeClr val="dk1"/>
                        </a:solidFill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rgbClr val="FF0000"/>
                          </a:solidFill>
                        </a:rPr>
                        <a:t>-7,000</a:t>
                      </a:r>
                      <a:endParaRPr b="1" sz="900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900">
                          <a:solidFill>
                            <a:srgbClr val="FF0000"/>
                          </a:solidFill>
                        </a:rPr>
                        <a:t>-15,000</a:t>
                      </a:r>
                      <a:endParaRPr b="1" sz="900">
                        <a:solidFill>
                          <a:srgbClr val="FF0000"/>
                        </a:solidFill>
                      </a:endParaRPr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900">
                          <a:solidFill>
                            <a:srgbClr val="FF0000"/>
                          </a:solidFill>
                        </a:rPr>
                        <a:t>-29,000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24,000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52,000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/>
                        <a:t>48,000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1" name="Google Shape;231;p35"/>
          <p:cNvSpPr/>
          <p:nvPr/>
        </p:nvSpPr>
        <p:spPr>
          <a:xfrm>
            <a:off x="454050" y="840118"/>
            <a:ext cx="8235900" cy="829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January 1st: You start with $45,000 in your account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5"/>
          <p:cNvSpPr/>
          <p:nvPr/>
        </p:nvSpPr>
        <p:spPr>
          <a:xfrm>
            <a:off x="454050" y="3572671"/>
            <a:ext cx="8235900" cy="8298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2700" marR="508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you make it through this year with a negative account balance?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of Production in a Cow-Calf Operation</a:t>
            </a:r>
            <a:endParaRPr b="1"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8" name="Google Shape;238;p36"/>
          <p:cNvSpPr txBox="1"/>
          <p:nvPr/>
        </p:nvSpPr>
        <p:spPr>
          <a:xfrm>
            <a:off x="3006850" y="637100"/>
            <a:ext cx="3252000" cy="4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Profit per Calf</a:t>
            </a:r>
            <a:endParaRPr b="1"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782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If weaned at 550 lbs and sold at $3.40/lb.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3050" lvl="2" marL="1028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Revenue = $1,870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7782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Unit cost is $2.23/lb x 550 lbs</a:t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73050" lvl="2" marL="1028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Cost = $1,226.50</a:t>
            </a:r>
            <a:endParaRPr b="1"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Open Sans"/>
                <a:ea typeface="Open Sans"/>
                <a:cs typeface="Open Sans"/>
                <a:sym typeface="Open Sans"/>
              </a:rPr>
              <a:t>→ Profit = $643.50 per calf</a:t>
            </a:r>
            <a:endParaRPr b="1" sz="16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9" name="Google Shape;23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50" y="947012"/>
            <a:ext cx="2944701" cy="3406477"/>
          </a:xfrm>
          <a:prstGeom prst="rect">
            <a:avLst/>
          </a:prstGeom>
          <a:noFill/>
          <a:ln cap="flat" cmpd="sng" w="19050">
            <a:solidFill>
              <a:srgbClr val="8C0B41"/>
            </a:solidFill>
            <a:prstDash val="solid"/>
            <a:round/>
            <a:headEnd len="sm" w="sm" type="none"/>
            <a:tailEnd len="sm" w="sm" type="none"/>
          </a:ln>
        </p:spPr>
      </p:pic>
      <p:graphicFrame>
        <p:nvGraphicFramePr>
          <p:cNvPr id="240" name="Google Shape;240;p36"/>
          <p:cNvGraphicFramePr/>
          <p:nvPr/>
        </p:nvGraphicFramePr>
        <p:xfrm>
          <a:off x="6258824" y="8099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{D5D85B98-F24D-4AA9-A741-ACCC350CF4DE}</a:tableStyleId>
              </a:tblPr>
              <a:tblGrid>
                <a:gridCol w="1422425"/>
                <a:gridCol w="1421275"/>
              </a:tblGrid>
              <a:tr h="425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Expense Type</a:t>
                      </a:r>
                      <a:endParaRPr b="1" sz="1300" u="none" cap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Amount($)</a:t>
                      </a:r>
                      <a:endParaRPr b="1" sz="11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Feed </a:t>
                      </a:r>
                      <a:endParaRPr sz="8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$18,000</a:t>
                      </a:r>
                      <a:endParaRPr sz="11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Vet</a:t>
                      </a:r>
                      <a:endParaRPr sz="8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$2,500</a:t>
                      </a:r>
                      <a:endParaRPr sz="11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Fuel &amp; Equipment </a:t>
                      </a:r>
                      <a:endParaRPr sz="8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$5,000</a:t>
                      </a:r>
                      <a:endParaRPr sz="11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Labor</a:t>
                      </a:r>
                      <a:endParaRPr sz="8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$8,500</a:t>
                      </a:r>
                      <a:endParaRPr sz="11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Land / opportunity cost</a:t>
                      </a:r>
                      <a:endParaRPr sz="8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$4,000</a:t>
                      </a:r>
                      <a:endParaRPr sz="11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Cow Depreciation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$11,000</a:t>
                      </a:r>
                      <a:endParaRPr sz="11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Total</a:t>
                      </a:r>
                      <a:endParaRPr b="1" sz="8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5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$49,000</a:t>
                      </a:r>
                      <a:endParaRPr b="1" sz="115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34300" marB="34300" marR="68600" marL="6860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Review from the 3rd WEBINAR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6" name="Google Shape;246;p37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Home Food Production vs. Business Mindset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 you know your Cost of Production?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Co-ops, Value Added, Marketing</a:t>
            </a:r>
            <a:endParaRPr sz="2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 txBox="1"/>
          <p:nvPr/>
        </p:nvSpPr>
        <p:spPr>
          <a:xfrm>
            <a:off x="182880" y="182880"/>
            <a:ext cx="8778300" cy="68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Review from the 4th WEBINAR</a:t>
            </a:r>
            <a:endParaRPr sz="3000" u="sng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38"/>
          <p:cNvSpPr txBox="1"/>
          <p:nvPr/>
        </p:nvSpPr>
        <p:spPr>
          <a:xfrm>
            <a:off x="182850" y="640080"/>
            <a:ext cx="8778300" cy="40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Regenerative land practices as an economic management tool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Drought management and cash flow strategies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409575" lvl="1" marL="771525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Char char="●"/>
            </a:pPr>
            <a:r>
              <a:rPr lang="en-US" sz="2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Herd genetics and transition process</a:t>
            </a:r>
            <a:endParaRPr sz="2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238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</a:pPr>
            <a:r>
              <a:rPr i="1" lang="en-US" sz="2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https://aeab.nmsu.edu/extension/extension-economics.html</a:t>
            </a:r>
            <a:endParaRPr sz="2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NMSU_PPT">
      <a:dk1>
        <a:srgbClr val="000000"/>
      </a:dk1>
      <a:lt1>
        <a:srgbClr val="FEFFFF"/>
      </a:lt1>
      <a:dk2>
        <a:srgbClr val="8C0B41"/>
      </a:dk2>
      <a:lt2>
        <a:srgbClr val="E7E6E6"/>
      </a:lt2>
      <a:accent1>
        <a:srgbClr val="A7BABE"/>
      </a:accent1>
      <a:accent2>
        <a:srgbClr val="CFC7BD"/>
      </a:accent2>
      <a:accent3>
        <a:srgbClr val="A5A5A5"/>
      </a:accent3>
      <a:accent4>
        <a:srgbClr val="FEFFFF"/>
      </a:accent4>
      <a:accent5>
        <a:srgbClr val="5B9BD5"/>
      </a:accent5>
      <a:accent6>
        <a:srgbClr val="8C0B41"/>
      </a:accent6>
      <a:hlink>
        <a:srgbClr val="50B9F2"/>
      </a:hlink>
      <a:folHlink>
        <a:srgbClr val="6D6E7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