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</p:sldIdLst>
  <p:sldSz cy="5143500" cx="9144000"/>
  <p:notesSz cx="6858000" cy="9144000"/>
  <p:embeddedFontLst>
    <p:embeddedFont>
      <p:font typeface="Play"/>
      <p:regular r:id="rId65"/>
      <p:bold r:id="rId66"/>
    </p:embeddedFont>
    <p:embeddedFont>
      <p:font typeface="Tahoma"/>
      <p:regular r:id="rId67"/>
      <p:bold r:id="rId68"/>
    </p:embeddedFont>
    <p:embeddedFont>
      <p:font typeface="Open Sans SemiBold"/>
      <p:regular r:id="rId69"/>
      <p:bold r:id="rId70"/>
      <p:italic r:id="rId71"/>
      <p:boldItalic r:id="rId72"/>
    </p:embeddedFont>
    <p:embeddedFont>
      <p:font typeface="Open Sans Medium"/>
      <p:regular r:id="rId73"/>
      <p:bold r:id="rId74"/>
      <p:italic r:id="rId75"/>
      <p:boldItalic r:id="rId76"/>
    </p:embeddedFont>
    <p:embeddedFont>
      <p:font typeface="Open Sans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560">
          <p15:clr>
            <a:srgbClr val="747775"/>
          </p15:clr>
        </p15:guide>
        <p15:guide id="2" pos="42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B073D6-65F5-49BC-867A-02745A441017}">
  <a:tblStyle styleId="{45B073D6-65F5-49BC-867A-02745A4410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15828D4-1929-46E2-ADCC-A4D7213CE347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0"/>
        <p:guide pos="4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OpenSansMedium-regular.fntdata"/><Relationship Id="rId72" Type="http://schemas.openxmlformats.org/officeDocument/2006/relationships/font" Target="fonts/OpenSansSemiBold-boldItalic.fntdata"/><Relationship Id="rId31" Type="http://schemas.openxmlformats.org/officeDocument/2006/relationships/slide" Target="slides/slide23.xml"/><Relationship Id="rId75" Type="http://schemas.openxmlformats.org/officeDocument/2006/relationships/font" Target="fonts/OpenSansMedium-italic.fntdata"/><Relationship Id="rId30" Type="http://schemas.openxmlformats.org/officeDocument/2006/relationships/slide" Target="slides/slide22.xml"/><Relationship Id="rId74" Type="http://schemas.openxmlformats.org/officeDocument/2006/relationships/font" Target="fonts/OpenSansMedium-bold.fntdata"/><Relationship Id="rId33" Type="http://schemas.openxmlformats.org/officeDocument/2006/relationships/slide" Target="slides/slide25.xml"/><Relationship Id="rId77" Type="http://schemas.openxmlformats.org/officeDocument/2006/relationships/font" Target="fonts/OpenSans-regular.fntdata"/><Relationship Id="rId32" Type="http://schemas.openxmlformats.org/officeDocument/2006/relationships/slide" Target="slides/slide24.xml"/><Relationship Id="rId76" Type="http://schemas.openxmlformats.org/officeDocument/2006/relationships/font" Target="fonts/OpenSansMedium-boldItalic.fntdata"/><Relationship Id="rId35" Type="http://schemas.openxmlformats.org/officeDocument/2006/relationships/slide" Target="slides/slide27.xml"/><Relationship Id="rId79" Type="http://schemas.openxmlformats.org/officeDocument/2006/relationships/font" Target="fonts/OpenSans-italic.fntdata"/><Relationship Id="rId34" Type="http://schemas.openxmlformats.org/officeDocument/2006/relationships/slide" Target="slides/slide26.xml"/><Relationship Id="rId78" Type="http://schemas.openxmlformats.org/officeDocument/2006/relationships/font" Target="fonts/OpenSans-bold.fntdata"/><Relationship Id="rId71" Type="http://schemas.openxmlformats.org/officeDocument/2006/relationships/font" Target="fonts/OpenSansSemiBold-italic.fntdata"/><Relationship Id="rId70" Type="http://schemas.openxmlformats.org/officeDocument/2006/relationships/font" Target="fonts/OpenSansSemiBold-bold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font" Target="fonts/Play-bold.fntdata"/><Relationship Id="rId21" Type="http://schemas.openxmlformats.org/officeDocument/2006/relationships/slide" Target="slides/slide13.xml"/><Relationship Id="rId65" Type="http://schemas.openxmlformats.org/officeDocument/2006/relationships/font" Target="fonts/Play-regular.fntdata"/><Relationship Id="rId24" Type="http://schemas.openxmlformats.org/officeDocument/2006/relationships/slide" Target="slides/slide16.xml"/><Relationship Id="rId68" Type="http://schemas.openxmlformats.org/officeDocument/2006/relationships/font" Target="fonts/Tahoma-bold.fntdata"/><Relationship Id="rId23" Type="http://schemas.openxmlformats.org/officeDocument/2006/relationships/slide" Target="slides/slide15.xml"/><Relationship Id="rId67" Type="http://schemas.openxmlformats.org/officeDocument/2006/relationships/font" Target="fonts/Tahoma-regular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OpenSansSemiBold-regular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a3bd1394e_0_9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ba3bd1394e_0_9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c416f059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c416f059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a3bd1394e_0_10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ba3bd1394e_0_10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c416f05916_0_2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c416f05916_0_2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c416f05916_0_25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c416f05916_0_25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416f05916_0_2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c416f05916_0_2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416f05916_0_2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c416f05916_0_2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416f05916_0_26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c416f05916_0_26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c416f05916_0_2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c416f05916_0_26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416f05916_0_2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c416f05916_0_2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c416f05916_0_26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c416f05916_0_26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c416f05916_0_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c416f05916_0_8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416f05916_0_2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c416f05916_0_26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bd148ad032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bd148ad032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d148ad03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3bd148ad03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c416f05916_0_2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c416f05916_0_2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c416f05916_0_2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c416f05916_0_2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416f05916_0_26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c416f05916_0_26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c416f05916_0_2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3c416f05916_0_2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c416f05916_0_2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c416f05916_0_2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c416f05916_0_2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c416f05916_0_2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c416f05916_0_2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3c416f05916_0_26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416f05916_0_10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c416f05916_0_10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c416f05916_0_2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c416f05916_0_2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c416f05916_0_27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c416f05916_0_27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bd148ad032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3bd148ad032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c416f05916_0_2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c416f05916_0_2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bd148ad032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3bd148ad032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bd148ad032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3bd148ad032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bd148ad032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bd148ad032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bd148ad032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3bd148ad032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416f05916_0_27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c416f05916_0_2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bd148ad032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bd148ad032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416f05916_0_1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c416f05916_0_1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c416f05916_0_1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bd148ad032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3bd148ad032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bd148ad032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3bd148ad032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bd148ad032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bd148ad032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bd148ad03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3bd148ad032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bd148ad032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bd148ad032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c416f05916_0_2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3c416f05916_0_27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bd148ad032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3bd148ad032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bd148ad032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3bd148ad032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bd148ad032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3bd148ad032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bd148ad032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3bd148ad032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1fb17d16e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c1fb17d16e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bd148ad03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3bd148ad03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bd148ad032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3bd148ad032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bd148ad032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3bd148ad032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c416f05916_0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3c416f05916_0_24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c416f05916_0_2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8" name="Google Shape;598;g3c416f05916_0_20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c416f05916_0_2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3c416f05916_0_2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b7eef18ba6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4" name="Google Shape;614;g3b7eef18ba6_0_5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416f05916_0_1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c416f05916_0_18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c416f0591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c416f05916_0_4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c416f05916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c416f05916_0_6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1fb17d16e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c1fb17d16e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83" name="Google Shape;83;p13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84" name="Google Shape;84;p1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85" name="Google Shape;8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0" name="Google Shape;90;p1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00" name="Google Shape;100;p15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01" name="Google Shape;101;p1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02" name="Google Shape;10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>
            <p:ph idx="2" type="body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3" type="body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4" type="body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07" name="Google Shape;107;p15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p18"/>
          <p:cNvSpPr txBox="1"/>
          <p:nvPr>
            <p:ph idx="3" type="body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4" type="body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23" name="Google Shape;123;p18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4" name="Google Shape;124;p18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125" name="Google Shape;125;p1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26" name="Google Shape;12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5" name="Google Shape;135;p19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" name="Google Shape;136;p19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137" name="Google Shape;137;p1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38" name="Google Shape;138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2" name="Google Shape;152;p22"/>
          <p:cNvSpPr txBox="1"/>
          <p:nvPr>
            <p:ph idx="4" type="body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>
            <p:ph idx="2" type="pic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3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2" type="body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3" type="body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4" type="body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6" type="body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7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86" name="Google Shape;186;p29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87" name="Google Shape;187;p2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88" name="Google Shape;18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3" name="Google Shape;193;p29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5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35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7" name="Google Shape;217;p35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8" name="Google Shape;218;p35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219" name="Google Shape;219;p3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0" name="Google Shape;220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6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226" name="Google Shape;226;p36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7" name="Google Shape;227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36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0" name="Google Shape;230;p36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3" name="Google Shape;233;p36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4" name="Google Shape;244;p39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6" name="Google Shape;246;p39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0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3" name="Google Shape;253;p41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3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3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3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3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8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78" name="Google Shape;178;p28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2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eab.nmsu.edu/extension/extension-economics.html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3" name="Google Shape;273;p44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en-US" sz="4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Livestock and Forage Production Systems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4" name="Google Shape;274;p44"/>
          <p:cNvSpPr txBox="1"/>
          <p:nvPr>
            <p:ph idx="4294967295" type="body"/>
          </p:nvPr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 / Topics from Previous Webinars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5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Questions were asked in the last presentation and what topics did the audience want to expand on?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 - For Tax purposes vs. realistic asset valuations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Standardized Analysis Tools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5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skills to operate more confidently and profitably.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Business Mindset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for Decision Making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47" name="Google Shape;347;p55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{45B073D6-65F5-49BC-867A-02745A441017}</a:tableStyleId>
              </a:tblPr>
              <a:tblGrid>
                <a:gridCol w="4572000"/>
                <a:gridCol w="4572000"/>
              </a:tblGrid>
              <a:tr h="2037125">
                <a:tc>
                  <a:txBody>
                    <a:bodyPr/>
                    <a:lstStyle/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 production emphasizes feeding your family/community.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Often costs more than purchasing food retail.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Food</a:t>
                      </a: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security and Sovereignty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Entrepreneurial thinking focuses on producing income.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Grow your business and assets with profits.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Requires planning to do it profitably.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8" name="Google Shape;348;p55"/>
          <p:cNvSpPr txBox="1"/>
          <p:nvPr/>
        </p:nvSpPr>
        <p:spPr>
          <a:xfrm>
            <a:off x="0" y="3436876"/>
            <a:ext cx="9144000" cy="110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8C0B41"/>
                </a:solidFill>
                <a:latin typeface="Open Sans"/>
                <a:ea typeface="Open Sans"/>
                <a:cs typeface="Open Sans"/>
                <a:sym typeface="Open Sans"/>
              </a:rPr>
              <a:t>Which one are you doing?</a:t>
            </a:r>
            <a:endParaRPr b="1" sz="4800">
              <a:solidFill>
                <a:srgbClr val="8C0B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5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Deciding what you are doing and how you will do it changes everything.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can do both.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BUT, it requires a strategy to divide and record your two operations correctly.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need to make a profit from your business to pay for your personal expenses.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not, you might be subsidizing a “hobby” with your $ and effort.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182850" y="692100"/>
            <a:ext cx="87783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68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Sarah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Grows corn and raises a few Sheep 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 a job in town and uses that income for her supplies/feed/other expenses.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Spends 8 hours a week on average taking care of crops and livestock and spends $1,000 a year on supplies/feed/other expenses.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Shares her food among her family and neighbors.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8"/>
          <p:cNvSpPr txBox="1"/>
          <p:nvPr/>
        </p:nvSpPr>
        <p:spPr>
          <a:xfrm>
            <a:off x="182850" y="692100"/>
            <a:ext cx="87783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36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Char char="●"/>
            </a:pPr>
            <a:r>
              <a:rPr b="1" lang="en-US" sz="4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Sarah have a Business?</a:t>
            </a:r>
            <a:endParaRPr b="1" sz="3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Sarah sees an opportunity: Demand for her corn and sheep products in her local market.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Realized her crops and sheep have a unique value.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learns to calculate costs (Feed, water, labor, packaging…etc.)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Sets prices to reflect quality of product and her costs.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sells wool for $400, one of her lambs for $250, and an older ewe for $175, and in the Fall sells $125 of her corn each week for 4 weeks at the market.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records all of her income and expenses and finds she has $325 more than she spent over the year.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still has her herd of sheep (replaced an old ewe with a lamb she kept), kept corn seed for next year, and gave her family and neighbors some corn and wool as well.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60"/>
          <p:cNvSpPr txBox="1"/>
          <p:nvPr/>
        </p:nvSpPr>
        <p:spPr>
          <a:xfrm>
            <a:off x="182850" y="692100"/>
            <a:ext cx="87783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36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Char char="●"/>
            </a:pPr>
            <a:r>
              <a:rPr b="1" lang="en-US" sz="4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Sarah have a Business?</a:t>
            </a:r>
            <a:endParaRPr b="1" sz="3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6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keep doing what she is doing?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paid her expenses, she retained her productive assets (corn seed and sheep), and she gave away some of her products.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quit farming and sell her livestock operation?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has assets that she can sell or give away.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expand her farm and livestock operation?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 her profits to: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 website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Hire part-time help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Lease another field or buy some more livestock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 new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Business Concepts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6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984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Calculating costs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how much your business is costing you?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have $ after accounting for expenses?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profits to buy better tools, improve land and grow herds.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Invest in your family and community with your food production.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5"/>
          <p:cNvSpPr txBox="1"/>
          <p:nvPr/>
        </p:nvSpPr>
        <p:spPr>
          <a:xfrm>
            <a:off x="0" y="914400"/>
            <a:ext cx="914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the GOAL For This Learning Series?</a:t>
            </a:r>
            <a:endParaRPr sz="33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3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do you spend on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/ Feed per year?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do you spend on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/ Feed per year?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If you don’t know, </a:t>
            </a:r>
            <a:endParaRPr b="1" sz="3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start tracking it now.</a:t>
            </a:r>
            <a:endParaRPr b="1" sz="3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6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costs typically represent 40% to 60% of total annual cow-calf operating expenses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Costs are driven by feed types, storage, environmental conditions.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These can change significantly depending on market conditions.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Reducing storage losses and reducing hay wastage can result in savings.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Controlling feed costs is crucial for profitability.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2" name="Google Shape;41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063" y="868680"/>
            <a:ext cx="5513916" cy="397002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6"/>
          <p:cNvSpPr txBox="1"/>
          <p:nvPr/>
        </p:nvSpPr>
        <p:spPr>
          <a:xfrm>
            <a:off x="1333200" y="4743600"/>
            <a:ext cx="6477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https://hayandforage.com/article-5595-Ho-hum-hay-prices.html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6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1,000 lb. Cow eats 25 lb.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per day through the Winter.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Assuming Grass Hay is $125/Ton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$187.50 to feed it over 120 days.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~1 1/2 Tons of Hay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$125 to feed it for 80 days.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~1 Ton of Hay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8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that animal going to be worth $187.50 or $125 more in the Spring?</a:t>
            </a: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6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about a 600# calf that puts on 2# a day over winter?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6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7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do you make a decision?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Complicated question and answer: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characteristics (Age, Health, Etc.)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available forage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 conditions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available capital or ability to get a loan…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7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feed costs rise above what the animal is worth or will be worth, you’re feeding away profit.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7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this matters: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 much dependence on hay = reliance on outside inputs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 drought or a harsh winter means feed budgets are often not realistic.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 and Build Tools so you can keep doing what you love and pass it on to your family.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Something Matters, it Should be Measured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73"/>
          <p:cNvSpPr txBox="1"/>
          <p:nvPr/>
        </p:nvSpPr>
        <p:spPr>
          <a:xfrm>
            <a:off x="182850" y="640075"/>
            <a:ext cx="8778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Consistent Recordkeeping helps you: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cost per calf.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Determine profitability per animal.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across years or against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cost can be cut.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revenue can be increased.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7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 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not, what would you need to start tracking that?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7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of Production = Cost to produce one unit </a:t>
            </a:r>
            <a:endParaRPr b="1"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(e.g., lb. of weaned calf)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Formula</a:t>
            </a:r>
            <a:endParaRPr b="1" sz="21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Total Expenses ÷ Total lbs of weaned calf produced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7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It Matters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Knowing your per unit cost helps you to: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profitability per calf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 against previous production years and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cost reduction &amp; revenue opportunities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informed changes to your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operation and pricing decisions.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7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know the per pound cost to raise an animal, you know the per pound price you need to sell it for to break even.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don’t know the production cost you can’t make good decisions or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your production to anyone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else's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78"/>
          <p:cNvSpPr txBox="1"/>
          <p:nvPr/>
        </p:nvSpPr>
        <p:spPr>
          <a:xfrm>
            <a:off x="182850" y="640075"/>
            <a:ext cx="87783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1: Categorize your Costs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Costs fall into two main types: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86" name="Google Shape;486;p78"/>
          <p:cNvGraphicFramePr/>
          <p:nvPr/>
        </p:nvGraphicFramePr>
        <p:xfrm>
          <a:off x="0" y="1922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{45B073D6-65F5-49BC-867A-02745A441017}</a:tableStyleId>
              </a:tblPr>
              <a:tblGrid>
                <a:gridCol w="4572000"/>
                <a:gridCol w="4572000"/>
              </a:tblGrid>
              <a:tr h="2968850"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Fixed (Overhead)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don’t change as you increase the number of cows)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Building &amp; Equipment 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rent or opportunity cost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(hired &amp; owner labor)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Taxes, Insurance, &amp; fees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/ Variable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increase with each additional cow that’s added to the operation)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&amp; supplements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Veterinary &amp; health expenses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Breeding costs &amp; cow 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Tags, vaccines, minerals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7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2: Assign Costs to Enterprise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ranches have multiple enterprises (cow-calf, growing grass, breeding bulls, backgrounding etc.), allocate shared fixed costs proportionally.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Example: allocate insurance by acreage, # animals, or revenue share.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80"/>
          <p:cNvSpPr txBox="1"/>
          <p:nvPr/>
        </p:nvSpPr>
        <p:spPr>
          <a:xfrm>
            <a:off x="182850" y="640075"/>
            <a:ext cx="8876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accounting requires good records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 with shared costs across enterprises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depreciation and opportunity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https://beef.unl.edu/cow-depreciation-for-cow-calf-producers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81"/>
          <p:cNvSpPr txBox="1"/>
          <p:nvPr/>
        </p:nvSpPr>
        <p:spPr>
          <a:xfrm>
            <a:off x="182850" y="640075"/>
            <a:ext cx="87783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Annual Cow-Calf Expenses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05" name="Google Shape;505;p81"/>
          <p:cNvGraphicFramePr/>
          <p:nvPr/>
        </p:nvGraphicFramePr>
        <p:xfrm>
          <a:off x="1261350" y="14987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{D15828D4-1929-46E2-ADCC-A4D7213CE347}</a:tableStyleId>
              </a:tblPr>
              <a:tblGrid>
                <a:gridCol w="3312000"/>
                <a:gridCol w="3309350"/>
              </a:tblGrid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$18,000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Cow Depreciation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</a:t>
                      </a:r>
                      <a:endParaRPr b="1"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8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3: Weaned Calf Output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 total pounds of calves weaned for a fiscal year.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calves to be weaned at 550 lbs each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Total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8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4: Compute Unit Cost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expense = $30,000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Weaned lbs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$49,000 ÷ 22,000 lbs = $2.23 per lb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84"/>
          <p:cNvSpPr txBox="1"/>
          <p:nvPr/>
        </p:nvSpPr>
        <p:spPr>
          <a:xfrm>
            <a:off x="182850" y="774726"/>
            <a:ext cx="87783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5: Compute Other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24" name="Google Shape;524;p84"/>
          <p:cNvGraphicFramePr/>
          <p:nvPr/>
        </p:nvGraphicFramePr>
        <p:xfrm>
          <a:off x="0" y="1458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{45B073D6-65F5-49BC-867A-02745A441017}</a:tableStyleId>
              </a:tblPr>
              <a:tblGrid>
                <a:gridCol w="2536325"/>
                <a:gridCol w="3276925"/>
                <a:gridCol w="3330750"/>
              </a:tblGrid>
              <a:tr h="300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Hundredweight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860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cwt =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$2.23×100 = $223/cwt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Breeding Female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45 breeding females with $49,000 total expenses: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 ÷ 45 = $1,089 per breeding female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Profitability Per Animal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Selling price vs unit cost.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market price = $3.40/lb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Gross margin = 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$3.40 – $2.23 = $1.17/lb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0" name="Google Shape;53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13" y="795750"/>
            <a:ext cx="3724625" cy="43086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8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$3.40/lb.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$1,870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$2.23/lb x 550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$1,226.50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→ Profit = $643.50 per calf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8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643.50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per calf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643.50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x 40 = $25,740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Break-Even Analysis and Ratios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8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Metrics that can help you evaluate your operation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Breakeven Price aka Cost of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Formula: Cost per Calf / Expected Sale Weight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$1,226.50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550Ibs = $2.23/Ib needed to break even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costs / Total costs (under 50% in ideal grazing systems)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$18,000 / $49,000 = .37 or 37%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Yourself Across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8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unit costs annually to see trends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2020 vs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Assess the effects of: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price changes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changes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Other Producers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9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with industry averages or peers to assess the competitiveness of your operation.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benchmarking for decision making.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Higher cost than peers → assess your inefficiencies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Lower cost → competitive advantage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Data for Decision Making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9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Link cost outputs to: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Marketing price forecasts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Investment decisions (e.g., new bull purchase)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Costs Can Be Cut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9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 approaches: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less, maintain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less, increase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Maintain costs, increase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production but significantly lower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more to increase output enough to offset cost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Lessons from the LAST WEBINAR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48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Recordkeeping / Bookkeeping is Essential!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 tools to assess your Financial Health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progress toward your GOALS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i="1" lang="en-US" sz="2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https://aeab.nmsu.edu/extension/extension-economics.html</a:t>
            </a:r>
            <a:endParaRPr i="1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Can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Costs Be Cut?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9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Cutting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Adjust calving season to utilize cheaper feed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Replace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inefficient equipment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Optimize herd size to match pasture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sharing agreements i.e. Cooperatives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Increase Revenue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9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more money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Diversify marketing channels (private treaty)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Retained ownership into stocker/feeder phase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Value-added sales (quarter beef, grass-finished)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irect sales can yield higher gross margins.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Production Efficiency Takeaways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9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Smart management boosts returns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 your herd and know your costs.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records: Herd data tracking improves decision-making.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ratios help track performance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Weaning weights reflect forage quality and cow nutrition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 management = better performance + resilience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6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600" name="Google Shape;60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7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8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608" name="Google Shape;608;p98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609" name="Google Shape;6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98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9"/>
          <p:cNvSpPr txBox="1"/>
          <p:nvPr>
            <p:ph type="title"/>
          </p:nvPr>
        </p:nvSpPr>
        <p:spPr>
          <a:xfrm>
            <a:off x="182880" y="182880"/>
            <a:ext cx="9005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7" name="Google Shape;61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25" y="868923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8" name="Google Shape;61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9" name="Google Shape;619;p99"/>
          <p:cNvSpPr txBox="1"/>
          <p:nvPr/>
        </p:nvSpPr>
        <p:spPr>
          <a:xfrm>
            <a:off x="3704600" y="868850"/>
            <a:ext cx="54393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99"/>
          <p:cNvSpPr txBox="1"/>
          <p:nvPr/>
        </p:nvSpPr>
        <p:spPr>
          <a:xfrm>
            <a:off x="0" y="3010400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9"/>
          <p:cNvPicPr preferRelativeResize="0"/>
          <p:nvPr/>
        </p:nvPicPr>
        <p:blipFill rotWithShape="1">
          <a:blip r:embed="rId3">
            <a:alphaModFix/>
          </a:blip>
          <a:srcRect b="10763" l="5888" r="5835" t="8001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9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9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9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9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Farm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15" name="Google Shape;315;p50"/>
          <p:cNvGraphicFramePr/>
          <p:nvPr/>
        </p:nvGraphicFramePr>
        <p:xfrm>
          <a:off x="2934600" y="685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{45B073D6-65F5-49BC-867A-02745A441017}</a:tableStyleId>
              </a:tblPr>
              <a:tblGrid>
                <a:gridCol w="1305600"/>
                <a:gridCol w="1178375"/>
                <a:gridCol w="2323300"/>
                <a:gridCol w="1298850"/>
              </a:tblGrid>
              <a:tr h="508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Corn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Seed, Fertilizer, Pesticides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$(40,000)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Alfalfa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$(10,000)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&amp; Other Expenses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Payments, Interest &amp; Taxes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16" name="Google Shape;316;p50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22" name="Google Shape;322;p51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{45B073D6-65F5-49BC-867A-02745A441017}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501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23" name="Google Shape;323;p51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Check In &amp; Reflection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52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one thing you tried or thought more about since the last session?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