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5"/>
    <p:sldMasterId id="2147483689" r:id="rId6"/>
    <p:sldMasterId id="214748369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</p:sldIdLst>
  <p:sldSz cy="5143500" cx="9144000"/>
  <p:notesSz cx="6858000" cy="9144000"/>
  <p:embeddedFontLst>
    <p:embeddedFont>
      <p:font typeface="Play"/>
      <p:regular r:id="rId66"/>
      <p:bold r:id="rId67"/>
    </p:embeddedFont>
    <p:embeddedFont>
      <p:font typeface="Tahoma"/>
      <p:regular r:id="rId68"/>
      <p:bold r:id="rId69"/>
    </p:embeddedFont>
    <p:embeddedFont>
      <p:font typeface="Open Sans SemiBold"/>
      <p:regular r:id="rId70"/>
      <p:bold r:id="rId71"/>
      <p:italic r:id="rId72"/>
      <p:boldItalic r:id="rId73"/>
    </p:embeddedFont>
    <p:embeddedFont>
      <p:font typeface="Open Sans Medium"/>
      <p:regular r:id="rId74"/>
      <p:bold r:id="rId75"/>
      <p:italic r:id="rId76"/>
      <p:boldItalic r:id="rId77"/>
    </p:embeddedFont>
    <p:embeddedFont>
      <p:font typeface="Open Sans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560">
          <p15:clr>
            <a:srgbClr val="747775"/>
          </p15:clr>
        </p15:guide>
        <p15:guide id="2" pos="42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92B0F7-5923-42D3-B07B-4E44CB1DD3ED}">
  <a:tblStyle styleId="{5492B0F7-5923-42D3-B07B-4E44CB1DD3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230FF7C-F761-48FC-B0C6-2271AED0A946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60"/>
        <p:guide pos="42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80" Type="http://schemas.openxmlformats.org/officeDocument/2006/relationships/font" Target="fonts/OpenSans-italic.fntdata"/><Relationship Id="rId81" Type="http://schemas.openxmlformats.org/officeDocument/2006/relationships/font" Target="fonts/OpenSa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font" Target="fonts/OpenSansSemiBold-boldItalic.fntdata"/><Relationship Id="rId72" Type="http://schemas.openxmlformats.org/officeDocument/2006/relationships/font" Target="fonts/OpenSansSemiBold-italic.fntdata"/><Relationship Id="rId31" Type="http://schemas.openxmlformats.org/officeDocument/2006/relationships/slide" Target="slides/slide23.xml"/><Relationship Id="rId75" Type="http://schemas.openxmlformats.org/officeDocument/2006/relationships/font" Target="fonts/OpenSansMedium-bold.fntdata"/><Relationship Id="rId30" Type="http://schemas.openxmlformats.org/officeDocument/2006/relationships/slide" Target="slides/slide22.xml"/><Relationship Id="rId74" Type="http://schemas.openxmlformats.org/officeDocument/2006/relationships/font" Target="fonts/OpenSansMedium-regular.fntdata"/><Relationship Id="rId33" Type="http://schemas.openxmlformats.org/officeDocument/2006/relationships/slide" Target="slides/slide25.xml"/><Relationship Id="rId77" Type="http://schemas.openxmlformats.org/officeDocument/2006/relationships/font" Target="fonts/OpenSansMedium-boldItalic.fntdata"/><Relationship Id="rId32" Type="http://schemas.openxmlformats.org/officeDocument/2006/relationships/slide" Target="slides/slide24.xml"/><Relationship Id="rId76" Type="http://schemas.openxmlformats.org/officeDocument/2006/relationships/font" Target="fonts/OpenSansMedium-italic.fntdata"/><Relationship Id="rId35" Type="http://schemas.openxmlformats.org/officeDocument/2006/relationships/slide" Target="slides/slide27.xml"/><Relationship Id="rId79" Type="http://schemas.openxmlformats.org/officeDocument/2006/relationships/font" Target="fonts/OpenSans-bold.fntdata"/><Relationship Id="rId34" Type="http://schemas.openxmlformats.org/officeDocument/2006/relationships/slide" Target="slides/slide26.xml"/><Relationship Id="rId78" Type="http://schemas.openxmlformats.org/officeDocument/2006/relationships/font" Target="fonts/OpenSans-regular.fntdata"/><Relationship Id="rId71" Type="http://schemas.openxmlformats.org/officeDocument/2006/relationships/font" Target="fonts/OpenSansSemiBold-bold.fntdata"/><Relationship Id="rId70" Type="http://schemas.openxmlformats.org/officeDocument/2006/relationships/font" Target="fonts/OpenSansSemiBold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font" Target="fonts/Play-regular.fntdata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font" Target="fonts/Tahoma-regular.fntdata"/><Relationship Id="rId23" Type="http://schemas.openxmlformats.org/officeDocument/2006/relationships/slide" Target="slides/slide15.xml"/><Relationship Id="rId67" Type="http://schemas.openxmlformats.org/officeDocument/2006/relationships/font" Target="fonts/Play-bold.fntdata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Tahoma-bold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ba3bd1394e_0_9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ba3bd1394e_0_9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c416f0591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3c416f0591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ba3bd1394e_0_10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ba3bd1394e_0_10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c891bbb00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c891bbb00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416f05916_0_26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3c416f05916_0_26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c416f05916_0_25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3c416f05916_0_25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c416f05916_0_2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3c416f05916_0_26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416f05916_0_2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3c416f05916_0_2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c416f05916_0_26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c416f05916_0_26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c416f05916_0_26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c416f05916_0_26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c416f05916_0_2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c416f05916_0_2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c769bbcc8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c769bbcc8a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c416f05916_0_26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3c416f05916_0_26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c416f05916_0_2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3c416f05916_0_26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bd148ad032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bd148ad032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bd148ad03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3bd148ad03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c416f05916_0_2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3c416f05916_0_26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416f05916_0_26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3c416f05916_0_2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416f05916_0_26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3c416f05916_0_26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c416f05916_0_26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3c416f05916_0_2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c416f05916_0_26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c416f05916_0_26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c416f05916_0_26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3c416f05916_0_26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416f05916_0_1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c416f05916_0_1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c416f05916_0_12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c416f05916_0_26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3c416f05916_0_26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c416f05916_0_26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3c416f05916_0_2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c416f05916_0_27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3c416f05916_0_27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bd148ad032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3bd148ad032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c416f05916_0_27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3c416f05916_0_27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bd148ad032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3bd148ad032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bd148ad032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3bd148ad032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bd148ad032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3bd148ad032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bd148ad032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3bd148ad032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c416f05916_0_27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3c416f05916_0_27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1fb17d16e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c1fb17d16e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bd148ad032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3bd148ad032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bd148ad032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3bd148ad032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bd148ad032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3bd148ad032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bd148ad032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3bd148ad032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bd148ad032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3bd148ad032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d148ad032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3bd148ad032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c416f05916_0_27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c416f05916_0_27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bd148ad032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3bd148ad032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bd148ad032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g3bd148ad032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bd148ad032_0_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3bd148ad032_0_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416f05916_0_1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c416f05916_0_18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bd148ad032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3bd148ad032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bd148ad032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3bd148ad032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bd148ad032_0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g3bd148ad032_0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bd148ad032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3bd148ad032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c416f05916_0_2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2" name="Google Shape;602;g3c416f05916_0_20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c416f05916_0_2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9" name="Google Shape;609;g3c416f05916_0_2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b7eef18ba6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8" name="Google Shape;618;g3b7eef18ba6_0_5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c92091dc2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3c92091dc2e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c416f05916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c416f05916_0_4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c416f05916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c416f05916_0_6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c80c5abeb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c80c5abeb5_0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c1fb17d16e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c1fb17d16e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83" name="Google Shape;83;p13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84" name="Google Shape;84;p13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85" name="Google Shape;8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0" name="Google Shape;90;p13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498728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100" name="Google Shape;100;p15"/>
          <p:cNvGrpSpPr/>
          <p:nvPr/>
        </p:nvGrpSpPr>
        <p:grpSpPr>
          <a:xfrm>
            <a:off x="3887373" y="3418225"/>
            <a:ext cx="1056173" cy="1154232"/>
            <a:chOff x="2751337" y="1414797"/>
            <a:chExt cx="1865700" cy="2036400"/>
          </a:xfrm>
        </p:grpSpPr>
        <p:sp>
          <p:nvSpPr>
            <p:cNvPr id="101" name="Google Shape;101;p1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02" name="Google Shape;10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4881" y="4654651"/>
            <a:ext cx="3120390" cy="445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>
            <p:ph idx="2" type="body"/>
          </p:nvPr>
        </p:nvSpPr>
        <p:spPr>
          <a:xfrm>
            <a:off x="2227483" y="225712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3" type="body"/>
          </p:nvPr>
        </p:nvSpPr>
        <p:spPr>
          <a:xfrm>
            <a:off x="685801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4" type="body"/>
          </p:nvPr>
        </p:nvSpPr>
        <p:spPr>
          <a:xfrm>
            <a:off x="4731146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07" name="Google Shape;107;p15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685800" y="1246325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180195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b="1" i="0" sz="3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0" name="Google Shape;120;p18"/>
          <p:cNvSpPr txBox="1"/>
          <p:nvPr>
            <p:ph idx="3" type="body"/>
          </p:nvPr>
        </p:nvSpPr>
        <p:spPr>
          <a:xfrm>
            <a:off x="4567132" y="1871022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4" type="body"/>
          </p:nvPr>
        </p:nvSpPr>
        <p:spPr>
          <a:xfrm>
            <a:off x="4565557" y="2199733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23" name="Google Shape;123;p18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4" name="Google Shape;124;p18"/>
          <p:cNvGrpSpPr/>
          <p:nvPr/>
        </p:nvGrpSpPr>
        <p:grpSpPr>
          <a:xfrm>
            <a:off x="5777937" y="3510301"/>
            <a:ext cx="1161771" cy="1269695"/>
            <a:chOff x="2751337" y="1414797"/>
            <a:chExt cx="1865700" cy="2036400"/>
          </a:xfrm>
        </p:grpSpPr>
        <p:sp>
          <p:nvSpPr>
            <p:cNvPr id="125" name="Google Shape;125;p18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26" name="Google Shape;126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286" y="4674663"/>
            <a:ext cx="3120390" cy="44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3">
  <p:cSld name="Presentation Title 3"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>
            <p:ph type="ctrTitle"/>
          </p:nvPr>
        </p:nvSpPr>
        <p:spPr>
          <a:xfrm>
            <a:off x="685800" y="35774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b="1" i="0" sz="45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2227483" y="2112237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3" type="body"/>
          </p:nvPr>
        </p:nvSpPr>
        <p:spPr>
          <a:xfrm>
            <a:off x="685801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4" type="body"/>
          </p:nvPr>
        </p:nvSpPr>
        <p:spPr>
          <a:xfrm>
            <a:off x="4731146" y="2457988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5" name="Google Shape;135;p19"/>
          <p:cNvCxnSpPr/>
          <p:nvPr/>
        </p:nvCxnSpPr>
        <p:spPr>
          <a:xfrm>
            <a:off x="4567604" y="2447918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6" name="Google Shape;136;p19"/>
          <p:cNvGrpSpPr/>
          <p:nvPr/>
        </p:nvGrpSpPr>
        <p:grpSpPr>
          <a:xfrm>
            <a:off x="3986643" y="3158072"/>
            <a:ext cx="1161771" cy="1269695"/>
            <a:chOff x="2751337" y="1414797"/>
            <a:chExt cx="1865700" cy="2036400"/>
          </a:xfrm>
        </p:grpSpPr>
        <p:sp>
          <p:nvSpPr>
            <p:cNvPr id="137" name="Google Shape;137;p19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100"/>
            </a:p>
          </p:txBody>
        </p:sp>
        <p:pic>
          <p:nvPicPr>
            <p:cNvPr id="138" name="Google Shape;138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972" y="4546795"/>
            <a:ext cx="3432429" cy="36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ahoma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623888" y="3442099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0" name="Google Shape;150;p22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2" name="Google Shape;152;p22"/>
          <p:cNvSpPr txBox="1"/>
          <p:nvPr>
            <p:ph idx="4" type="body"/>
          </p:nvPr>
        </p:nvSpPr>
        <p:spPr>
          <a:xfrm>
            <a:off x="4629151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>
            <p:ph idx="2" type="pic"/>
          </p:nvPr>
        </p:nvSpPr>
        <p:spPr>
          <a:xfrm>
            <a:off x="674104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3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887391" y="740570"/>
            <a:ext cx="4629000" cy="3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9" name="Google Shape;159;p24"/>
          <p:cNvSpPr txBox="1"/>
          <p:nvPr>
            <p:ph idx="2" type="body"/>
          </p:nvPr>
        </p:nvSpPr>
        <p:spPr>
          <a:xfrm>
            <a:off x="629841" y="1543051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3887391" y="740570"/>
            <a:ext cx="46290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29841" y="1543051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2" type="body"/>
          </p:nvPr>
        </p:nvSpPr>
        <p:spPr>
          <a:xfrm>
            <a:off x="615413" y="1953179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3" type="body"/>
          </p:nvPr>
        </p:nvSpPr>
        <p:spPr>
          <a:xfrm>
            <a:off x="615413" y="2326093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4" type="body"/>
          </p:nvPr>
        </p:nvSpPr>
        <p:spPr>
          <a:xfrm>
            <a:off x="615413" y="269900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6" type="body"/>
          </p:nvPr>
        </p:nvSpPr>
        <p:spPr>
          <a:xfrm>
            <a:off x="615413" y="3444837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27"/>
          <p:cNvSpPr txBox="1"/>
          <p:nvPr/>
        </p:nvSpPr>
        <p:spPr>
          <a:xfrm>
            <a:off x="615414" y="734096"/>
            <a:ext cx="608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86" name="Google Shape;186;p29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187" name="Google Shape;187;p29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88" name="Google Shape;18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3" name="Google Shape;193;p29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35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5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4" name="Google Shape;214;p35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5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7" name="Google Shape;217;p35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18" name="Google Shape;218;p35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219" name="Google Shape;219;p3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20" name="Google Shape;220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1" name="Google Shape;2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6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226" name="Google Shape;226;p36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27" name="Google Shape;227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36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0" name="Google Shape;230;p36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6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33" name="Google Shape;233;p36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38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4" name="Google Shape;244;p39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3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6" name="Google Shape;246;p39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40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3" name="Google Shape;253;p41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2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43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3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43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43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43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43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43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2100"/>
            </a:lvl1pPr>
            <a:lvl2pPr indent="-31432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8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 algn="l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/>
            </a:lvl1pPr>
            <a:lvl2pPr indent="0" lvl="1" marL="0" algn="r">
              <a:spcBef>
                <a:spcPts val="0"/>
              </a:spcBef>
              <a:buNone/>
              <a:defRPr sz="900"/>
            </a:lvl2pPr>
            <a:lvl3pPr indent="0" lvl="2" marL="0" algn="r">
              <a:spcBef>
                <a:spcPts val="0"/>
              </a:spcBef>
              <a:buNone/>
              <a:defRPr sz="900"/>
            </a:lvl3pPr>
            <a:lvl4pPr indent="0" lvl="3" marL="0" algn="r">
              <a:spcBef>
                <a:spcPts val="0"/>
              </a:spcBef>
              <a:buNone/>
              <a:defRPr sz="900"/>
            </a:lvl4pPr>
            <a:lvl5pPr indent="0" lvl="4" marL="0" algn="r">
              <a:spcBef>
                <a:spcPts val="0"/>
              </a:spcBef>
              <a:buNone/>
              <a:defRPr sz="900"/>
            </a:lvl5pPr>
            <a:lvl6pPr indent="0" lvl="5" marL="0" algn="r">
              <a:spcBef>
                <a:spcPts val="0"/>
              </a:spcBef>
              <a:buNone/>
              <a:defRPr sz="900"/>
            </a:lvl6pPr>
            <a:lvl7pPr indent="0" lvl="6" marL="0" algn="r">
              <a:spcBef>
                <a:spcPts val="0"/>
              </a:spcBef>
              <a:buNone/>
              <a:defRPr sz="900"/>
            </a:lvl7pPr>
            <a:lvl8pPr indent="0" lvl="7" marL="0" algn="r">
              <a:spcBef>
                <a:spcPts val="0"/>
              </a:spcBef>
              <a:buNone/>
              <a:defRPr sz="900"/>
            </a:lvl8pPr>
            <a:lvl9pPr indent="0" lvl="8" marL="0" algn="r">
              <a:spcBef>
                <a:spcPts val="0"/>
              </a:spcBef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050"/>
              <a:buNone/>
              <a:defRPr sz="135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  <a:defRPr b="1" i="0" sz="3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/>
          <p:nvPr/>
        </p:nvSpPr>
        <p:spPr>
          <a:xfrm>
            <a:off x="0" y="4318687"/>
            <a:ext cx="9144000" cy="8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8172" y="4439795"/>
            <a:ext cx="519273" cy="58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4261" y="4562512"/>
            <a:ext cx="2360143" cy="3371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28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178" name="Google Shape;178;p28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Google Shape;179;p2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eab.nmsu.edu/extension/extension-economics.html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44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73" name="Google Shape;273;p44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6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Tribal Ranching Seminar Series</a:t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 Black"/>
              <a:buNone/>
            </a:pPr>
            <a:r>
              <a:rPr lang="en-US" sz="4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Livestock and Forage Production Systems</a:t>
            </a:r>
            <a:endParaRPr sz="47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4" name="Google Shape;274;p44"/>
          <p:cNvSpPr txBox="1"/>
          <p:nvPr>
            <p:ph idx="4294967295" type="body"/>
          </p:nvPr>
        </p:nvSpPr>
        <p:spPr>
          <a:xfrm>
            <a:off x="4954275" y="342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4285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9" y="3428901"/>
            <a:ext cx="31159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 / Topics from Previous Webinars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5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Questions were asked in the last presentation and what topics did the audience want to expand on?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Depreciation - For Tax purposes vs. realistic asset valuations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Standardized Analysis Tools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Purpose of Today’s Session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5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</a:t>
            </a: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skills to operate more confidently and profitably.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Topics covered: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Business Mindset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Feeding Your Livestock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•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Data for Decision Making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49" name="Google Shape;349;p55"/>
          <p:cNvGraphicFramePr/>
          <p:nvPr/>
        </p:nvGraphicFramePr>
        <p:xfrm>
          <a:off x="25" y="106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{5492B0F7-5923-42D3-B07B-4E44CB1DD3ED}</a:tableStyleId>
              </a:tblPr>
              <a:tblGrid>
                <a:gridCol w="4572000"/>
                <a:gridCol w="4572000"/>
              </a:tblGrid>
              <a:tr h="2037125">
                <a:tc>
                  <a:txBody>
                    <a:bodyPr/>
                    <a:lstStyle/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 production emphasizes feeding your family/community.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Often costs more than purchasing food retail.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Food security and Sovereignty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Entrepreneurial thinking focuses on producing income.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Grow your business and assets with profits.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Requires planning to do it profitably.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0" name="Google Shape;350;p55"/>
          <p:cNvSpPr txBox="1"/>
          <p:nvPr/>
        </p:nvSpPr>
        <p:spPr>
          <a:xfrm>
            <a:off x="0" y="3436876"/>
            <a:ext cx="9144000" cy="110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8C0B41"/>
                </a:solidFill>
                <a:latin typeface="Open Sans"/>
                <a:ea typeface="Open Sans"/>
                <a:cs typeface="Open Sans"/>
                <a:sym typeface="Open Sans"/>
              </a:rPr>
              <a:t>Which one are you doing?</a:t>
            </a:r>
            <a:endParaRPr b="1" sz="4800">
              <a:solidFill>
                <a:srgbClr val="8C0B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56" name="Google Shape;356;p56"/>
          <p:cNvGraphicFramePr/>
          <p:nvPr/>
        </p:nvGraphicFramePr>
        <p:xfrm>
          <a:off x="25" y="106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{5492B0F7-5923-42D3-B07B-4E44CB1DD3ED}</a:tableStyleId>
              </a:tblPr>
              <a:tblGrid>
                <a:gridCol w="4572000"/>
                <a:gridCol w="4572000"/>
              </a:tblGrid>
              <a:tr h="2037125">
                <a:tc>
                  <a:txBody>
                    <a:bodyPr/>
                    <a:lstStyle/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 production emphasizes feeding your family/community.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Often costs more than purchasing food retail.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Food</a:t>
                      </a: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security and Sovereignty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Entrepreneurial thinking focuses on producing income.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Grow your business and assets with profits.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Requires planning to do it profitably.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7" name="Google Shape;357;p56"/>
          <p:cNvSpPr txBox="1"/>
          <p:nvPr/>
        </p:nvSpPr>
        <p:spPr>
          <a:xfrm>
            <a:off x="0" y="3436876"/>
            <a:ext cx="9144000" cy="110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8C0B41"/>
                </a:solidFill>
                <a:latin typeface="Open Sans"/>
                <a:ea typeface="Open Sans"/>
                <a:cs typeface="Open Sans"/>
                <a:sym typeface="Open Sans"/>
              </a:rPr>
              <a:t>Which one are you doing?</a:t>
            </a:r>
            <a:endParaRPr b="1" sz="4800">
              <a:solidFill>
                <a:srgbClr val="8C0B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Deciding what you are doing and how you will do it changes everything.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can do both.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BUT, it requires a strategy to divide and record your two operations correctly.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need to make a profit from your business to pay for your personal expenses.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not, you might be subsidizing a “hobby” with your $ and effort.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58"/>
          <p:cNvSpPr txBox="1"/>
          <p:nvPr/>
        </p:nvSpPr>
        <p:spPr>
          <a:xfrm>
            <a:off x="182850" y="692100"/>
            <a:ext cx="8778300" cy="3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968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b="1"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Sarah</a:t>
            </a:r>
            <a:endParaRPr b="1"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Grows corn and raises a few sheep 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Has a job in town and uses that income for her supplies/feed/other expenses.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Spends 8 hours a week on average taking care of crops and livestock and spends $1,000 a year on supplies/feed/other expenses.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Shares her food among her family and neighbors.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59"/>
          <p:cNvSpPr txBox="1"/>
          <p:nvPr/>
        </p:nvSpPr>
        <p:spPr>
          <a:xfrm>
            <a:off x="182850" y="692100"/>
            <a:ext cx="8778300" cy="39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536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Open Sans"/>
              <a:buChar char="●"/>
            </a:pPr>
            <a:r>
              <a:rPr b="1" lang="en-US" sz="4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 Sarah have a Business?</a:t>
            </a:r>
            <a:endParaRPr b="1" sz="3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6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Sarah sees an opportunity: Demand for her corn and sheep products in her local market.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Realized her crops and sheep have a unique value.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learns to calculate costs (Feed, water, labor, packaging…etc.)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Sets prices to reflect quality of product and her costs.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sells wool for $400, one of her lambs for $250, and an older ewe for $175, and in the Fall sells $125 of her corn each week for 4 weeks at the market.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records all of her income and expenses and finds she has $325 more than she spent over the year. 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still has her herd of sheep (replaced an old ewe with a lamb she kept), kept corn seed for next year, and gave her family and neighbors some corn and wool as well.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61"/>
          <p:cNvSpPr txBox="1"/>
          <p:nvPr/>
        </p:nvSpPr>
        <p:spPr>
          <a:xfrm>
            <a:off x="182850" y="692100"/>
            <a:ext cx="8778300" cy="38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536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Open Sans"/>
              <a:buChar char="●"/>
            </a:pPr>
            <a:r>
              <a:rPr b="1" lang="en-US" sz="4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Does Sarah have a Business?</a:t>
            </a:r>
            <a:endParaRPr b="1" sz="3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Real World Scenario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6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Sarah keep doing what she is doing?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paid her expenses, she retained her productive assets (corn seed and sheep), and she gave away some of her products.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Sarah quit farming and sell her livestock operation?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She has assets that she can sell or give away.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Sarah expand her farm and livestock operation?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7429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 her profits to: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Create website 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Hire part-time help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Lease another field or buy some more livestock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Buy new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GOAL For This Learning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45"/>
          <p:cNvSpPr txBox="1"/>
          <p:nvPr/>
        </p:nvSpPr>
        <p:spPr>
          <a:xfrm>
            <a:off x="0" y="914400"/>
            <a:ext cx="9144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Gain Knowledge and Build Tools so you can keep doing what you love and pass it on.</a:t>
            </a:r>
            <a:endParaRPr sz="29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Business Concepts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6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984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Calculating costs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how much your business is costing you?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have $ after accounting for expenses?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32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Reinvestment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profits to buy better tools, improve land and grow herds.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Invest in your family and community with your food production.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4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much do you spend on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/ Feed per year?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5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much do you spend on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/ Feed per year?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If you don’t know, </a:t>
            </a:r>
            <a:endParaRPr b="1" sz="3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start tracking it now.</a:t>
            </a:r>
            <a:endParaRPr b="1" sz="3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Feeding Your Livestock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6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costs typically represent 40% to 60% of total annual cow-calf operating expenses</a:t>
            </a:r>
            <a:endParaRPr b="1"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Costs are driven by feed types, storage, environmental conditions.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These can change significantly depending on market conditions.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Reducing storage losses and reducing hay wastage can result in savings.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Controlling feed costs is crucial for profitability.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Feeding Your Livestock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1" name="Google Shape;42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063" y="868680"/>
            <a:ext cx="5513916" cy="397002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7"/>
          <p:cNvSpPr txBox="1"/>
          <p:nvPr/>
        </p:nvSpPr>
        <p:spPr>
          <a:xfrm>
            <a:off x="1333200" y="4743600"/>
            <a:ext cx="64776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https://hayandforage.com/article-5595-Ho-hum-hay-prices.html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6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1,000 lb. Cow eats 25 lb.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per day through the Winter.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Assuming Grass Hay is $125/Ton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$187.50 to feed it over 120 days.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~1 1/2 Tons of Hay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$125 to feed it for 80 days.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~1 Ton of Hay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9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that animal going to be worth $187.50 or $125 more in the Spring?</a:t>
            </a: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6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0"/>
          <p:cNvSpPr txBox="1"/>
          <p:nvPr/>
        </p:nvSpPr>
        <p:spPr>
          <a:xfrm>
            <a:off x="182850" y="0"/>
            <a:ext cx="87783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about a 600# calf that puts on 2# a day over winter?</a:t>
            </a:r>
            <a:endParaRPr b="1" sz="3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7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7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do you make a decision?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Complicated question and answer: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Animal characteristics (Age, Health, Etc.)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available forage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 conditions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available capital or ability to get a loan…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7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When feed costs rise above what the animal is worth or will be worth, you’re feeding away profit.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and Input Costs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7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this matters: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Too much dependence on hay = reliance on outside inputs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Long-term drought or a harsh winter means feed budgets are often not realistic.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Something Matters, it Should be Measured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74"/>
          <p:cNvSpPr txBox="1"/>
          <p:nvPr/>
        </p:nvSpPr>
        <p:spPr>
          <a:xfrm>
            <a:off x="182850" y="640075"/>
            <a:ext cx="8778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Consistent Recordkeeping helps you: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Calculate cost per calf.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Determine profitability per animal.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across years or against other producers.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cost can be cut.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revenue can be increased.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7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your Cost of Production? 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not, what would you need to start tracking that?</a:t>
            </a:r>
            <a:endParaRPr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7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of Production = Cost to produce one unit </a:t>
            </a:r>
            <a:endParaRPr b="1" sz="2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(e.g., lb. of weaned calf)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Formula</a:t>
            </a:r>
            <a:endParaRPr b="1" sz="21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Unit Cost = Total Expenses ÷ Total lbs of weaned calf produced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7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It Matters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Knowing your per unit cost helps you to: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Calculate profitability per calf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 against previous production years and other producers.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cost reduction &amp; revenue opportunities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 informed changes to your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operation and pricing decisions.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7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know the per pound cost to raise an animal, you know the per pound price you need to sell it for to break even.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you don’t know the production cost you can’t make good decisions or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your production to anyone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else's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79"/>
          <p:cNvSpPr txBox="1"/>
          <p:nvPr/>
        </p:nvSpPr>
        <p:spPr>
          <a:xfrm>
            <a:off x="182850" y="640075"/>
            <a:ext cx="8778300" cy="14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1: Categorize your Costs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Costs fall into two main types: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95" name="Google Shape;495;p79"/>
          <p:cNvGraphicFramePr/>
          <p:nvPr/>
        </p:nvGraphicFramePr>
        <p:xfrm>
          <a:off x="0" y="1922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{5492B0F7-5923-42D3-B07B-4E44CB1DD3ED}</a:tableStyleId>
              </a:tblPr>
              <a:tblGrid>
                <a:gridCol w="4572000"/>
                <a:gridCol w="4572000"/>
              </a:tblGrid>
              <a:tr h="2968850">
                <a:tc>
                  <a:txBody>
                    <a:bodyPr/>
                    <a:lstStyle/>
                    <a:p>
                      <a:pPr indent="0" lvl="0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Fixed (Overhead) Costs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(Costs that don’t change as you increase the number of cows)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Building &amp; Equipment depreciation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rent or opportunity cost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(hired &amp; owner labor)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Taxes, Insurance, &amp; fees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858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/ Variable Costs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(costs that increase with each additional cow that’s added to the operation)</a:t>
                      </a:r>
                      <a:endParaRPr b="1" sz="11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&amp; supplements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Veterinary &amp; health expenses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Breeding costs &amp; cow depreciation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905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•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Tags, vaccines, minerals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8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2: Assign Costs to Enterprise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ranches have multiple enterprises (cow-calf, growing grass, breeding bulls, backgrounding etc.), allocate shared fixed costs proportionally.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Example: allocate insurance by acreage, # animals, or revenue share.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p81"/>
          <p:cNvSpPr txBox="1"/>
          <p:nvPr/>
        </p:nvSpPr>
        <p:spPr>
          <a:xfrm>
            <a:off x="182850" y="640075"/>
            <a:ext cx="8876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accounting requires good records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Challenges with shared costs across enterprises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Tracking depreciation and opportunity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https://beef.unl.edu/cow-depreciation-for-cow-calf-producers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82"/>
          <p:cNvSpPr txBox="1"/>
          <p:nvPr/>
        </p:nvSpPr>
        <p:spPr>
          <a:xfrm>
            <a:off x="182850" y="640075"/>
            <a:ext cx="87783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Annual Cow-Calf Expenses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14" name="Google Shape;514;p82"/>
          <p:cNvGraphicFramePr/>
          <p:nvPr/>
        </p:nvGraphicFramePr>
        <p:xfrm>
          <a:off x="1261350" y="14987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{9230FF7C-F761-48FC-B0C6-2271AED0A946}</a:tableStyleId>
              </a:tblPr>
              <a:tblGrid>
                <a:gridCol w="3312000"/>
                <a:gridCol w="3309350"/>
              </a:tblGrid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Type</a:t>
                      </a:r>
                      <a:endParaRPr b="1" sz="1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Amount($)</a:t>
                      </a:r>
                      <a:endParaRPr b="1"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$18,000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$2,500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&amp; Equipment 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$8,500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/ opportunity cost</a:t>
                      </a:r>
                      <a:endParaRPr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Cow Depreciation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$11,000</a:t>
                      </a:r>
                      <a:endParaRPr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13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$49,000</a:t>
                      </a:r>
                      <a:endParaRPr b="1" sz="16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Key Lessons from the LAST WEBINAR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47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Recordkeeping / Bookkeeping is Essential!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Build tools to assess your Financial Health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your progress toward your GOALS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286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i="1" lang="en-US" sz="2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https://aeab.nmsu.edu/extension/extension-economics.html</a:t>
            </a:r>
            <a:endParaRPr i="1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8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3: Weaned Calf Output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Measure total pounds of calves weaned for a fiscal year.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 calves to be weaned at 550 lbs each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 Total = 22,000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p8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4: Compute Unit Cost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expense = $49,000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Weaned lbs = 22,000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Unit cost = $49,000 ÷ 22,000 lbs = $2.23 per lb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85"/>
          <p:cNvSpPr txBox="1"/>
          <p:nvPr/>
        </p:nvSpPr>
        <p:spPr>
          <a:xfrm>
            <a:off x="182850" y="774726"/>
            <a:ext cx="87783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 5: Compute Other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33" name="Google Shape;533;p85"/>
          <p:cNvGraphicFramePr/>
          <p:nvPr/>
        </p:nvGraphicFramePr>
        <p:xfrm>
          <a:off x="0" y="1458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{5492B0F7-5923-42D3-B07B-4E44CB1DD3ED}</a:tableStyleId>
              </a:tblPr>
              <a:tblGrid>
                <a:gridCol w="2536325"/>
                <a:gridCol w="3276925"/>
                <a:gridCol w="3330750"/>
              </a:tblGrid>
              <a:tr h="300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Hundredweight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8600" lvl="0" marL="2286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cwt =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$2.23×100 = $223/cwt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286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per Breeding Female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45 breeding females with $49,000 total expenses: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$49,000 ÷ 45 = $1,089 per breeding female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Profitability Per Animal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Selling price vs unit cost.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market price = $3.40/lb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Gross margin = 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$3.40 – $2.23 = $1.17/lb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9" name="Google Shape;53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13" y="795750"/>
            <a:ext cx="3724625" cy="43086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8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per Calf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weaned at 550 lbs and sold at $3.40/lb.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Revenue = $1,870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is $2.23/lb x 550 lbs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= $1,226.50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→ Profit = $643.50 per calf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8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= $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643.50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per calf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Total Profit = $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643.50</a:t>
            </a: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x 40 = $25,740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Break-Even Analysis and Ratios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8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Metrics that can help you evaluate your operation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Breakeven Price aka Cost of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Formula: Cost per Calf / Expected Sale Weight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$1,226.50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/ 550Ibs = $2.23/Ib needed to break even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 Ratio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costs / Total costs (under 50% in ideal grazing systems) 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$18,000 / $49,000 = .37 or 37%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Benchmarking Against Yourself Across Time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9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Track unit costs annually to see trends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2020 vs 2021 vs 2022 vs 2023 vs 2024 vs 2025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Assess the effects of: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Feed price changes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Labor changes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3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Fuel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Benchmarking Against Other Producers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p9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with industry averages or peers to assess the competitiveness of your operation.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Compare 2021 vs 2022 vs 2023 vs 2024 vs 2025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benchmarking for decision making.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Higher cost than peers → assess your inefficiencies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028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○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Lower cost → competitive advantage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Using Data for Decision Making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9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Link cost outputs to: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Marketing price forecasts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Investment decisions (e.g., new bull purchase)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8"/>
          <p:cNvPicPr preferRelativeResize="0"/>
          <p:nvPr/>
        </p:nvPicPr>
        <p:blipFill rotWithShape="1">
          <a:blip r:embed="rId3">
            <a:alphaModFix/>
          </a:blip>
          <a:srcRect b="10764" l="5888" r="5835" t="8002"/>
          <a:stretch/>
        </p:blipFill>
        <p:spPr>
          <a:xfrm>
            <a:off x="2638278" y="7852"/>
            <a:ext cx="6321224" cy="44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8"/>
          <p:cNvSpPr txBox="1"/>
          <p:nvPr>
            <p:ph type="title"/>
          </p:nvPr>
        </p:nvSpPr>
        <p:spPr>
          <a:xfrm>
            <a:off x="0" y="7850"/>
            <a:ext cx="26382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Everything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Owned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Owed</a:t>
            </a:r>
            <a:endParaRPr b="0" sz="1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</a:t>
            </a:r>
            <a:r>
              <a:rPr lang="en-US" sz="17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specific point in time</a:t>
            </a:r>
            <a:endParaRPr sz="1700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= Assets - Liabilities</a:t>
            </a:r>
            <a:endParaRPr b="0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8"/>
          <p:cNvSpPr/>
          <p:nvPr/>
        </p:nvSpPr>
        <p:spPr>
          <a:xfrm>
            <a:off x="2792550" y="776750"/>
            <a:ext cx="3383400" cy="2848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8"/>
          <p:cNvSpPr/>
          <p:nvPr/>
        </p:nvSpPr>
        <p:spPr>
          <a:xfrm>
            <a:off x="6213044" y="776750"/>
            <a:ext cx="2729100" cy="2848800"/>
          </a:xfrm>
          <a:prstGeom prst="rect">
            <a:avLst/>
          </a:prstGeom>
          <a:noFill/>
          <a:ln cap="flat" cmpd="sng" w="37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2792550" y="3704200"/>
            <a:ext cx="3383400" cy="152400"/>
          </a:xfrm>
          <a:prstGeom prst="rect">
            <a:avLst/>
          </a:prstGeom>
          <a:noFill/>
          <a:ln cap="flat" cmpd="sng" w="373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8037700" y="616485"/>
            <a:ext cx="904500" cy="152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Identify Where Costs Can Be Cut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1" name="Google Shape;581;p9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Some approaches: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 less, maintain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 less, increase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Maintain costs, increase production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 production but significantly lower costs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AutoNum type="arabicPeriod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Spend more to increase output enough to offset cost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Can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Costs Be Cut?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p9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Cutting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Adjust calving season to utilize cheaper feed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Replace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inefficient equipment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Optimize herd size to match pasture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sharing agreements i.e. Cooperatives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Increase Revenue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9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Make more money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Diversify marketing channels (private treaty)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Retained ownership into stocker/feeder phase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Value-added sales (quarter beef, grass-finished)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irect sales can yield higher gross margins.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Production Efficiency Takeaways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9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Smart management boosts returns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 your herd and know your costs.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Good records: Herd data tracking improves decision-making.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ratios help track performance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Weaning weights reflect forage quality and cow nutrition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Strategic management = better performance + resilience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604" name="Google Shape;60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7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8"/>
          <p:cNvSpPr txBox="1"/>
          <p:nvPr>
            <p:ph type="title"/>
          </p:nvPr>
        </p:nvSpPr>
        <p:spPr>
          <a:xfrm>
            <a:off x="77419" y="157875"/>
            <a:ext cx="9005400" cy="4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/>
              <a:t>NM-FARM</a:t>
            </a:r>
            <a:endParaRPr/>
          </a:p>
        </p:txBody>
      </p:sp>
      <p:sp>
        <p:nvSpPr>
          <p:cNvPr id="612" name="Google Shape;612;p98"/>
          <p:cNvSpPr txBox="1"/>
          <p:nvPr/>
        </p:nvSpPr>
        <p:spPr>
          <a:xfrm>
            <a:off x="0" y="654000"/>
            <a:ext cx="67029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Goals: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Develop a financial benchmarking program for NM farms and ranches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Increased financial sustainability for NM farmers and ranchers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www.nmfarm.nmsu.edu</a:t>
            </a:r>
            <a:endParaRPr b="1" sz="23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ase with a picture of a farm&#10;&#10;AI-generated content may be incorrect." id="613" name="Google Shape;61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98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12" y="1466644"/>
            <a:ext cx="2040413" cy="20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9"/>
          <p:cNvSpPr txBox="1"/>
          <p:nvPr>
            <p:ph type="title"/>
          </p:nvPr>
        </p:nvSpPr>
        <p:spPr>
          <a:xfrm>
            <a:off x="182880" y="182880"/>
            <a:ext cx="9005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New Mexico Youth Ranch Management Camp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1" name="Google Shape;62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25" y="868923"/>
            <a:ext cx="3432574" cy="2089950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2" name="Google Shape;622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489" y="3010399"/>
            <a:ext cx="3475638" cy="2030624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3" name="Google Shape;623;p99"/>
          <p:cNvSpPr txBox="1"/>
          <p:nvPr/>
        </p:nvSpPr>
        <p:spPr>
          <a:xfrm>
            <a:off x="3704600" y="868850"/>
            <a:ext cx="54393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 CS Ranch | Cimarron, NM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June 21-26, 2026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nmyrm.nmsu.edu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p99"/>
          <p:cNvSpPr txBox="1"/>
          <p:nvPr/>
        </p:nvSpPr>
        <p:spPr>
          <a:xfrm>
            <a:off x="0" y="3010400"/>
            <a:ext cx="47205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youth appreciate the 'why' behind ranching.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0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Zumbabwe@nmsu.edu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Farm Income Statement aka P&amp;L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09" name="Google Shape;309;p49"/>
          <p:cNvGraphicFramePr/>
          <p:nvPr/>
        </p:nvGraphicFramePr>
        <p:xfrm>
          <a:off x="2934600" y="685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{5492B0F7-5923-42D3-B07B-4E44CB1DD3ED}</a:tableStyleId>
              </a:tblPr>
              <a:tblGrid>
                <a:gridCol w="1305600"/>
                <a:gridCol w="1178375"/>
                <a:gridCol w="2323300"/>
                <a:gridCol w="1298850"/>
              </a:tblGrid>
              <a:tr h="4532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Corn Sales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$60,000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Seed, Fertilizer, Pesticides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$(40,000)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3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Alfalfa Sales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$90,000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 Costs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$(10,000)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3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 &amp; Other Expenses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$(20,000)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3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Depreciation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$(5,000)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Payments, Interest &amp; Taxes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$(25,000)</a:t>
                      </a:r>
                      <a:endParaRPr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000000"/>
                          </a:solidFill>
                        </a:rPr>
                        <a:t>Total Revenue</a:t>
                      </a:r>
                      <a:endParaRPr b="1" sz="9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000000"/>
                          </a:solidFill>
                        </a:rPr>
                        <a:t>$200,000</a:t>
                      </a:r>
                      <a:endParaRPr b="1" sz="9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000000"/>
                          </a:solidFill>
                        </a:rPr>
                        <a:t>Total Expenses</a:t>
                      </a:r>
                      <a:endParaRPr b="1" sz="9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$150,000</a:t>
                      </a:r>
                      <a:endParaRPr b="1" sz="9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45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7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310" name="Google Shape;310;p49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Income Statement aka P&amp;L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16" name="Google Shape;316;p50"/>
          <p:cNvGraphicFramePr/>
          <p:nvPr/>
        </p:nvGraphicFramePr>
        <p:xfrm>
          <a:off x="2934584" y="73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{5492B0F7-5923-42D3-B07B-4E44CB1DD3ED}</a:tableStyleId>
              </a:tblPr>
              <a:tblGrid>
                <a:gridCol w="1285400"/>
                <a:gridCol w="1160150"/>
                <a:gridCol w="2287400"/>
                <a:gridCol w="1278800"/>
              </a:tblGrid>
              <a:tr h="446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44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Cattle Sales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$190,000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 &amp; Veterinary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2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Hunting Permits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Lease &amp; Maintenance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2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Labor &amp; Other Expenses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2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Depreciation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Payments, Interest &amp; Taxes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$(15,000)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4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000000"/>
                          </a:solidFill>
                        </a:rPr>
                        <a:t>Total Revenue</a:t>
                      </a:r>
                      <a:endParaRPr b="1" sz="9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000000"/>
                          </a:solidFill>
                        </a:rPr>
                        <a:t>$200,000</a:t>
                      </a:r>
                      <a:endParaRPr b="1" sz="9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000000"/>
                          </a:solidFill>
                        </a:rPr>
                        <a:t>Total Expenses</a:t>
                      </a:r>
                      <a:endParaRPr b="1" sz="90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$150,000</a:t>
                      </a:r>
                      <a:endParaRPr b="1" sz="9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44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317" name="Google Shape;317;p50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Monthly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23" name="Google Shape;323;p51"/>
          <p:cNvGraphicFramePr/>
          <p:nvPr/>
        </p:nvGraphicFramePr>
        <p:xfrm>
          <a:off x="117188" y="14003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{5492B0F7-5923-42D3-B07B-4E44CB1DD3ED}</a:tableStyleId>
              </a:tblPr>
              <a:tblGrid>
                <a:gridCol w="92152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</a:tblGrid>
              <a:tr h="380925">
                <a:tc gridSpan="1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</a:rPr>
                        <a:t>2025 Month by Month Revenues and Expenses</a:t>
                      </a:r>
                      <a:endParaRPr b="1" sz="11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Jan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Feb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Apr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May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Jul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Aug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Sep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Oct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Nov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Dec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Inflows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$6,900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$3,400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Outflows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$1,200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$500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$900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$1,600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$600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Net Flow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$-1,200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$-100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$-500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$-900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$-1,400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$5,300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$2,800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$-400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Balance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$2,300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$1,300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$1,300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$1,500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$1,000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$200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$-700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$-1,500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$-2,900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$2,400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$5,200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$4,800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4" name="Google Shape;324;p51"/>
          <p:cNvSpPr/>
          <p:nvPr/>
        </p:nvSpPr>
        <p:spPr>
          <a:xfrm>
            <a:off x="454050" y="688100"/>
            <a:ext cx="8235900" cy="585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1st: You start with $4,500 in your farm account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1"/>
          <p:cNvSpPr/>
          <p:nvPr/>
        </p:nvSpPr>
        <p:spPr>
          <a:xfrm>
            <a:off x="454050" y="3758699"/>
            <a:ext cx="8235900" cy="643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make it through this year with a negative account balance?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Check In &amp; Reflection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52"/>
          <p:cNvSpPr txBox="1"/>
          <p:nvPr/>
        </p:nvSpPr>
        <p:spPr>
          <a:xfrm>
            <a:off x="182875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one thing you tried or thought more about since the last session?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