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5143500" cx="9144000"/>
  <p:notesSz cx="6858000" cy="9144000"/>
  <p:embeddedFontLst>
    <p:embeddedFont>
      <p:font typeface="Play"/>
      <p:regular r:id="rId65"/>
      <p:bold r:id="rId66"/>
    </p:embeddedFont>
    <p:embeddedFont>
      <p:font typeface="Tahoma"/>
      <p:regular r:id="rId67"/>
      <p:bold r:id="rId68"/>
    </p:embeddedFont>
    <p:embeddedFont>
      <p:font typeface="Open Sans SemiBold"/>
      <p:regular r:id="rId69"/>
      <p:bold r:id="rId70"/>
      <p:italic r:id="rId71"/>
      <p:boldItalic r:id="rId72"/>
    </p:embeddedFont>
    <p:embeddedFont>
      <p:font typeface="Open Sans Medium"/>
      <p:regular r:id="rId73"/>
      <p:bold r:id="rId74"/>
      <p:italic r:id="rId75"/>
      <p:boldItalic r:id="rId76"/>
    </p:embeddedFont>
    <p:embeddedFont>
      <p:font typeface="Open Sans"/>
      <p:regular r:id="rId77"/>
      <p:bold r:id="rId78"/>
      <p:italic r:id="rId79"/>
      <p:boldItalic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E590B1-E657-4F92-81D9-D13EEFD6BF20}">
  <a:tblStyle styleId="{89E590B1-E657-4F92-81D9-D13EEFD6BF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10BAE49-6D6F-4578-BEEF-E58391B5E222}" styleName="Table_1"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penSansMedium-regular.fntdata"/><Relationship Id="rId72" Type="http://schemas.openxmlformats.org/officeDocument/2006/relationships/font" Target="fonts/OpenSansSemiBold-boldItalic.fntdata"/><Relationship Id="rId31" Type="http://schemas.openxmlformats.org/officeDocument/2006/relationships/slide" Target="slides/slide25.xml"/><Relationship Id="rId75" Type="http://schemas.openxmlformats.org/officeDocument/2006/relationships/font" Target="fonts/OpenSansMedium-italic.fntdata"/><Relationship Id="rId30" Type="http://schemas.openxmlformats.org/officeDocument/2006/relationships/slide" Target="slides/slide24.xml"/><Relationship Id="rId74" Type="http://schemas.openxmlformats.org/officeDocument/2006/relationships/font" Target="fonts/OpenSansMedium-bold.fntdata"/><Relationship Id="rId33" Type="http://schemas.openxmlformats.org/officeDocument/2006/relationships/slide" Target="slides/slide27.xml"/><Relationship Id="rId77" Type="http://schemas.openxmlformats.org/officeDocument/2006/relationships/font" Target="fonts/OpenSans-regular.fntdata"/><Relationship Id="rId32" Type="http://schemas.openxmlformats.org/officeDocument/2006/relationships/slide" Target="slides/slide26.xml"/><Relationship Id="rId76" Type="http://schemas.openxmlformats.org/officeDocument/2006/relationships/font" Target="fonts/OpenSansMedium-boldItalic.fntdata"/><Relationship Id="rId35" Type="http://schemas.openxmlformats.org/officeDocument/2006/relationships/slide" Target="slides/slide29.xml"/><Relationship Id="rId79" Type="http://schemas.openxmlformats.org/officeDocument/2006/relationships/font" Target="fonts/OpenSans-italic.fntdata"/><Relationship Id="rId34" Type="http://schemas.openxmlformats.org/officeDocument/2006/relationships/slide" Target="slides/slide28.xml"/><Relationship Id="rId78" Type="http://schemas.openxmlformats.org/officeDocument/2006/relationships/font" Target="fonts/OpenSans-bold.fntdata"/><Relationship Id="rId71" Type="http://schemas.openxmlformats.org/officeDocument/2006/relationships/font" Target="fonts/OpenSansSemiBold-italic.fntdata"/><Relationship Id="rId70" Type="http://schemas.openxmlformats.org/officeDocument/2006/relationships/font" Target="fonts/OpenSansSemiBold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Play-bold.fntdata"/><Relationship Id="rId21" Type="http://schemas.openxmlformats.org/officeDocument/2006/relationships/slide" Target="slides/slide15.xml"/><Relationship Id="rId65" Type="http://schemas.openxmlformats.org/officeDocument/2006/relationships/font" Target="fonts/Play-regular.fntdata"/><Relationship Id="rId24" Type="http://schemas.openxmlformats.org/officeDocument/2006/relationships/slide" Target="slides/slide18.xml"/><Relationship Id="rId68" Type="http://schemas.openxmlformats.org/officeDocument/2006/relationships/font" Target="fonts/Tahoma-bold.fntdata"/><Relationship Id="rId23" Type="http://schemas.openxmlformats.org/officeDocument/2006/relationships/slide" Target="slides/slide17.xml"/><Relationship Id="rId67" Type="http://schemas.openxmlformats.org/officeDocument/2006/relationships/font" Target="fonts/Tahoma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penSansSemiBold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bd1470c4f0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bd1470c4f0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c722e53d89_0_6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c722e53d89_0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c722e53d89_0_5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c722e53d89_0_5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c722e53d89_0_6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c722e53d89_0_6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c722e53d89_0_4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c722e53d89_0_4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722e53d89_0_6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c722e53d89_0_6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c769d24b90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c769d24b90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c769d24b90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c769d24b90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c769d24b90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e68bab250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be68bab250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c769d24b90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c769d24b90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be68bab250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3be68bab250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bd1470c4f0_0_4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bd1470c4f0_0_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e68bab250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be68bab250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be68bab250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be68bab250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c769d24b90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c769d24b90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c769d24b90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c769d24b90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c769d24b90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3c769d24b90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be68bab250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be68bab250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c769d24b90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c769d24b90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be68bab25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be68bab25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c769d24b90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c769d24b90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c769d24b90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c769d24b90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bd1470c4f0_0_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bd1470c4f0_0_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bd1470c4f0_0_4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c769d24b90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c769d24b90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769d24b90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c769d24b90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be68bab25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be68bab25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be68bab25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c769d24b90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c769d24b90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c769d24b90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3c769d24b90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c769d24b90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3c769d24b90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be68bab250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3be68bab250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c769d24b90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3c769d24b90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be68bab250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be68bab250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be68bab250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be68bab250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86a75b8db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86a75b8db7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c769d24b90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c769d24b90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c769d24b90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c769d24b90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3c769d24b90_0_1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be68bab250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3be68bab250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be68bab250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be68bab250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c769d24b90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3c769d24b90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c769d24b90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3c769d24b90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be68bab250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3be68bab250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c769d24b90_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3c769d24b90_0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be68bab250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3be68bab250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c769d24b90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3c769d24b90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6a75b8db7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86a75b8db7_0_5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be68bab250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3be68bab250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be68bab250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3be68bab250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be68bab250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3be68bab250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be68bab250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3be68bab250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be68bab250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3be68bab250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c722e53d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1" name="Google Shape;541;g3c722e53d8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c722e53d8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8" name="Google Shape;548;g3c722e53d89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c722e53d8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7" name="Google Shape;557;g3c722e53d89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c919abda5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3c919abda54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86a75b8db7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86a75b8db7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86a75b8db7_0_6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86a75b8db7_0_6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c722e53d89_0_4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c722e53d89_0_4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722e53d89_0_3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c722e53d89_0_3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" showMasterSp="0">
  <p:cSld name="Presentation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685800" y="49872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b="1" i="0" sz="60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87" name="Google Shape;87;p13"/>
          <p:cNvGrpSpPr/>
          <p:nvPr/>
        </p:nvGrpSpPr>
        <p:grpSpPr>
          <a:xfrm>
            <a:off x="3935449" y="3489242"/>
            <a:ext cx="1280616" cy="1048339"/>
            <a:chOff x="2751337" y="1414797"/>
            <a:chExt cx="1865700" cy="2036400"/>
          </a:xfrm>
        </p:grpSpPr>
        <p:sp>
          <p:nvSpPr>
            <p:cNvPr id="88" name="Google Shape;88;p1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pic>
          <p:nvPicPr>
            <p:cNvPr id="89" name="Google Shape;89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6657" y="4616654"/>
            <a:ext cx="3102624" cy="4432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idx="2" type="body"/>
          </p:nvPr>
        </p:nvSpPr>
        <p:spPr>
          <a:xfrm>
            <a:off x="2227482" y="2257125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3" type="body"/>
          </p:nvPr>
        </p:nvSpPr>
        <p:spPr>
          <a:xfrm>
            <a:off x="685800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4" type="body"/>
          </p:nvPr>
        </p:nvSpPr>
        <p:spPr>
          <a:xfrm>
            <a:off x="4731145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4" name="Google Shape;94;p1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" showMasterSp="0">
  <p:cSld name="Presentation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ctrTitle"/>
          </p:nvPr>
        </p:nvSpPr>
        <p:spPr>
          <a:xfrm>
            <a:off x="685800" y="49872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b="1" i="0" sz="60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subTitle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106" name="Google Shape;106;p15"/>
          <p:cNvGrpSpPr/>
          <p:nvPr/>
        </p:nvGrpSpPr>
        <p:grpSpPr>
          <a:xfrm>
            <a:off x="3935449" y="3489242"/>
            <a:ext cx="1280616" cy="1048339"/>
            <a:chOff x="2751337" y="1414797"/>
            <a:chExt cx="1865700" cy="2036400"/>
          </a:xfrm>
        </p:grpSpPr>
        <p:sp>
          <p:nvSpPr>
            <p:cNvPr id="107" name="Google Shape;107;p1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pic>
          <p:nvPicPr>
            <p:cNvPr id="108" name="Google Shape;108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6657" y="4616654"/>
            <a:ext cx="3102624" cy="44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>
            <p:ph idx="2" type="body"/>
          </p:nvPr>
        </p:nvSpPr>
        <p:spPr>
          <a:xfrm>
            <a:off x="2227482" y="2257125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3" type="body"/>
          </p:nvPr>
        </p:nvSpPr>
        <p:spPr>
          <a:xfrm>
            <a:off x="685800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4" type="body"/>
          </p:nvPr>
        </p:nvSpPr>
        <p:spPr>
          <a:xfrm>
            <a:off x="4731145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3" name="Google Shape;113;p15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11" type="ftr"/>
          </p:nvPr>
        </p:nvSpPr>
        <p:spPr>
          <a:xfrm>
            <a:off x="4191000" y="4729163"/>
            <a:ext cx="4191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1" type="ftr"/>
          </p:nvPr>
        </p:nvSpPr>
        <p:spPr>
          <a:xfrm>
            <a:off x="4191000" y="4729163"/>
            <a:ext cx="4191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ctrTitle"/>
          </p:nvPr>
        </p:nvSpPr>
        <p:spPr>
          <a:xfrm>
            <a:off x="685800" y="1246324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b="1" i="0" sz="60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" type="subTitle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2" showMasterSp="0">
  <p:cSld name="Presentation Title 2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>
            <p:ph idx="2" type="pic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1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1"/>
          <p:cNvSpPr/>
          <p:nvPr/>
        </p:nvSpPr>
        <p:spPr>
          <a:xfrm>
            <a:off x="3180194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1"/>
          <p:cNvSpPr txBox="1"/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b="1" i="0" sz="40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" type="subTitle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4" name="Google Shape;134;p21"/>
          <p:cNvSpPr txBox="1"/>
          <p:nvPr>
            <p:ph idx="3" type="body"/>
          </p:nvPr>
        </p:nvSpPr>
        <p:spPr>
          <a:xfrm>
            <a:off x="4567131" y="1871021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4" type="body"/>
          </p:nvPr>
        </p:nvSpPr>
        <p:spPr>
          <a:xfrm>
            <a:off x="4565556" y="2199732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idx="5" type="body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37" name="Google Shape;137;p21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8" name="Google Shape;138;p21"/>
          <p:cNvGrpSpPr/>
          <p:nvPr/>
        </p:nvGrpSpPr>
        <p:grpSpPr>
          <a:xfrm>
            <a:off x="5698543" y="3507899"/>
            <a:ext cx="1280616" cy="1048339"/>
            <a:chOff x="2751337" y="1414797"/>
            <a:chExt cx="1865700" cy="2036400"/>
          </a:xfrm>
        </p:grpSpPr>
        <p:sp>
          <p:nvSpPr>
            <p:cNvPr id="139" name="Google Shape;139;p21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pic>
          <p:nvPicPr>
            <p:cNvPr id="140" name="Google Shape;140;p2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9751" y="4635311"/>
            <a:ext cx="3102624" cy="44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resentation Title 2">
  <p:cSld name="1_Presentation Title 2">
    <p:bg>
      <p:bgPr>
        <a:solidFill>
          <a:schemeClr val="dk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4666" y="4690584"/>
            <a:ext cx="3011001" cy="322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2"/>
          <p:cNvGrpSpPr/>
          <p:nvPr/>
        </p:nvGrpSpPr>
        <p:grpSpPr>
          <a:xfrm>
            <a:off x="3762680" y="3240779"/>
            <a:ext cx="1618681" cy="1325085"/>
            <a:chOff x="2751337" y="1414797"/>
            <a:chExt cx="1865700" cy="2036400"/>
          </a:xfrm>
        </p:grpSpPr>
        <p:sp>
          <p:nvSpPr>
            <p:cNvPr id="146" name="Google Shape;146;p22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pic>
          <p:nvPicPr>
            <p:cNvPr id="147" name="Google Shape;147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22"/>
          <p:cNvSpPr txBox="1"/>
          <p:nvPr>
            <p:ph type="ctrTitle"/>
          </p:nvPr>
        </p:nvSpPr>
        <p:spPr>
          <a:xfrm>
            <a:off x="685800" y="357746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  <a:defRPr b="1" i="0" sz="60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1" type="subTitle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0" name="Google Shape;150;p22"/>
          <p:cNvSpPr txBox="1"/>
          <p:nvPr>
            <p:ph idx="2" type="body"/>
          </p:nvPr>
        </p:nvSpPr>
        <p:spPr>
          <a:xfrm>
            <a:off x="2227482" y="211223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2"/>
          <p:cNvSpPr txBox="1"/>
          <p:nvPr>
            <p:ph idx="3" type="body"/>
          </p:nvPr>
        </p:nvSpPr>
        <p:spPr>
          <a:xfrm>
            <a:off x="685800" y="2457987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2"/>
          <p:cNvSpPr txBox="1"/>
          <p:nvPr>
            <p:ph idx="4" type="body"/>
          </p:nvPr>
        </p:nvSpPr>
        <p:spPr>
          <a:xfrm>
            <a:off x="4731145" y="2457987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53" name="Google Shape;153;p22"/>
          <p:cNvCxnSpPr/>
          <p:nvPr/>
        </p:nvCxnSpPr>
        <p:spPr>
          <a:xfrm>
            <a:off x="4567604" y="2447917"/>
            <a:ext cx="0" cy="5295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 type="secHead">
  <p:cSld name="SECTION_HEADER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623888" y="3442098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2" type="body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4" name="Google Shape;164;p25"/>
          <p:cNvSpPr txBox="1"/>
          <p:nvPr>
            <p:ph idx="2" type="body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6" name="Google Shape;166;p25"/>
          <p:cNvSpPr txBox="1"/>
          <p:nvPr>
            <p:ph idx="4" type="body"/>
          </p:nvPr>
        </p:nvSpPr>
        <p:spPr>
          <a:xfrm>
            <a:off x="4629150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hotos">
  <p:cSld name="Two photo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/>
          <p:nvPr>
            <p:ph idx="2" type="pic"/>
          </p:nvPr>
        </p:nvSpPr>
        <p:spPr>
          <a:xfrm>
            <a:off x="674103" y="517922"/>
            <a:ext cx="35607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26"/>
          <p:cNvSpPr/>
          <p:nvPr>
            <p:ph idx="3" type="pic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3" name="Google Shape;173;p27"/>
          <p:cNvSpPr txBox="1"/>
          <p:nvPr>
            <p:ph idx="2" type="body"/>
          </p:nvPr>
        </p:nvSpPr>
        <p:spPr>
          <a:xfrm>
            <a:off x="629841" y="1543050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8"/>
          <p:cNvSpPr/>
          <p:nvPr>
            <p:ph idx="2" type="pic"/>
          </p:nvPr>
        </p:nvSpPr>
        <p:spPr>
          <a:xfrm>
            <a:off x="3887391" y="740570"/>
            <a:ext cx="3471900" cy="34704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629841" y="1543050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rmation">
  <p:cSld name="Contact Information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9"/>
          <p:cNvSpPr txBox="1"/>
          <p:nvPr>
            <p:ph idx="2" type="body"/>
          </p:nvPr>
        </p:nvSpPr>
        <p:spPr>
          <a:xfrm>
            <a:off x="615413" y="1953178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29"/>
          <p:cNvSpPr txBox="1"/>
          <p:nvPr>
            <p:ph idx="3" type="body"/>
          </p:nvPr>
        </p:nvSpPr>
        <p:spPr>
          <a:xfrm>
            <a:off x="615413" y="2326092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4" type="body"/>
          </p:nvPr>
        </p:nvSpPr>
        <p:spPr>
          <a:xfrm>
            <a:off x="615413" y="2699006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5" type="body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6" type="body"/>
          </p:nvPr>
        </p:nvSpPr>
        <p:spPr>
          <a:xfrm>
            <a:off x="615413" y="3444836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29"/>
          <p:cNvSpPr txBox="1"/>
          <p:nvPr/>
        </p:nvSpPr>
        <p:spPr>
          <a:xfrm>
            <a:off x="615413" y="734096"/>
            <a:ext cx="60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/>
            </a:lvl1pPr>
            <a:lvl2pPr indent="0" lvl="1" marL="0" algn="r">
              <a:spcBef>
                <a:spcPts val="0"/>
              </a:spcBef>
              <a:buNone/>
              <a:defRPr sz="900"/>
            </a:lvl2pPr>
            <a:lvl3pPr indent="0" lvl="2" marL="0" algn="r">
              <a:spcBef>
                <a:spcPts val="0"/>
              </a:spcBef>
              <a:buNone/>
              <a:defRPr sz="900"/>
            </a:lvl3pPr>
            <a:lvl4pPr indent="0" lvl="3" marL="0" algn="r">
              <a:spcBef>
                <a:spcPts val="0"/>
              </a:spcBef>
              <a:buNone/>
              <a:defRPr sz="900"/>
            </a:lvl4pPr>
            <a:lvl5pPr indent="0" lvl="4" marL="0" algn="r">
              <a:spcBef>
                <a:spcPts val="0"/>
              </a:spcBef>
              <a:buNone/>
              <a:defRPr sz="900"/>
            </a:lvl5pPr>
            <a:lvl6pPr indent="0" lvl="5" marL="0" algn="r">
              <a:spcBef>
                <a:spcPts val="0"/>
              </a:spcBef>
              <a:buNone/>
              <a:defRPr sz="900"/>
            </a:lvl6pPr>
            <a:lvl7pPr indent="0" lvl="6" marL="0" algn="r">
              <a:spcBef>
                <a:spcPts val="0"/>
              </a:spcBef>
              <a:buNone/>
              <a:defRPr sz="900"/>
            </a:lvl7pPr>
            <a:lvl8pPr indent="0" lvl="7" marL="0" algn="r">
              <a:spcBef>
                <a:spcPts val="0"/>
              </a:spcBef>
              <a:buNone/>
              <a:defRPr sz="900"/>
            </a:lvl8pPr>
            <a:lvl9pPr indent="0" lvl="8" marL="0" algn="r">
              <a:spcBef>
                <a:spcPts val="0"/>
              </a:spcBef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050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4543425"/>
            <a:ext cx="9144000" cy="60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14"/>
          <p:cNvGrpSpPr/>
          <p:nvPr/>
        </p:nvGrpSpPr>
        <p:grpSpPr>
          <a:xfrm>
            <a:off x="628537" y="4581120"/>
            <a:ext cx="646272" cy="526565"/>
            <a:chOff x="4738264" y="2128413"/>
            <a:chExt cx="2640000" cy="2868000"/>
          </a:xfrm>
        </p:grpSpPr>
        <p:sp>
          <p:nvSpPr>
            <p:cNvPr id="98" name="Google Shape;98;p14"/>
            <p:cNvSpPr/>
            <p:nvPr/>
          </p:nvSpPr>
          <p:spPr>
            <a:xfrm>
              <a:off x="4738264" y="2128413"/>
              <a:ext cx="2640000" cy="286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" name="Google Shape;99;p14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5124450" y="2514600"/>
              <a:ext cx="1867727" cy="2095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10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ahoma"/>
              <a:buNone/>
              <a:defRPr b="1" i="0" sz="4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658" y="4700686"/>
            <a:ext cx="1766488" cy="25235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hyperlink" Target="https://costsandreturns.nmsu.edu/index.html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nsa.nmsu.edu/index.html" TargetMode="External"/><Relationship Id="rId4" Type="http://schemas.openxmlformats.org/officeDocument/2006/relationships/hyperlink" Target="https://www.cdf.coop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rmfu.org/" TargetMode="External"/><Relationship Id="rId4" Type="http://schemas.openxmlformats.org/officeDocument/2006/relationships/hyperlink" Target="https://www.itbcbuffalonation.org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eab.nmsu.edu/extension/extension-economics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/>
        </p:nvSpPr>
        <p:spPr>
          <a:xfrm>
            <a:off x="457200" y="1461200"/>
            <a:ext cx="8229600" cy="182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 u="sng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93" name="Google Shape;193;p30"/>
          <p:cNvSpPr txBox="1"/>
          <p:nvPr>
            <p:ph idx="4294967295" type="ctrTitle"/>
          </p:nvPr>
        </p:nvSpPr>
        <p:spPr>
          <a:xfrm>
            <a:off x="0" y="0"/>
            <a:ext cx="9144000" cy="290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rPr b="0" lang="en-US" sz="3600" u="sng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Tribal Ranching Seminar Series</a:t>
            </a:r>
            <a:endParaRPr b="0" sz="3600" u="sng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t/>
            </a:r>
            <a:endParaRPr b="0" sz="3600" u="sng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Black"/>
              <a:buNone/>
            </a:pPr>
            <a:r>
              <a:rPr lang="en-US" sz="4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Marketing, Cooperatives, and Value-Added Strategies</a:t>
            </a:r>
            <a:endParaRPr sz="4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30"/>
          <p:cNvSpPr txBox="1"/>
          <p:nvPr>
            <p:ph idx="4294967295" type="body"/>
          </p:nvPr>
        </p:nvSpPr>
        <p:spPr>
          <a:xfrm>
            <a:off x="4954275" y="3428900"/>
            <a:ext cx="4189800" cy="91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Jason Banegas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Extension Economist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Cooperative Extension Service 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89" y="3428901"/>
            <a:ext cx="31159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Topic Question</a:t>
            </a:r>
            <a:endParaRPr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39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 you want to run a livestock business that supports your family with income from your operation?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 you want to keep livestock for food security/</a:t>
            </a: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sovereignty for your family and community</a:t>
            </a: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combination of Both?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Cow-Calf Operation Profitability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4" name="Google Shape;264;p40"/>
          <p:cNvGrpSpPr/>
          <p:nvPr/>
        </p:nvGrpSpPr>
        <p:grpSpPr>
          <a:xfrm>
            <a:off x="216609" y="795750"/>
            <a:ext cx="3724625" cy="4308674"/>
            <a:chOff x="216609" y="795750"/>
            <a:chExt cx="3724625" cy="4308674"/>
          </a:xfrm>
        </p:grpSpPr>
        <p:pic>
          <p:nvPicPr>
            <p:cNvPr id="265" name="Google Shape;265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6609" y="795750"/>
              <a:ext cx="3724625" cy="4308674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66" name="Google Shape;266;p40"/>
            <p:cNvSpPr/>
            <p:nvPr/>
          </p:nvSpPr>
          <p:spPr>
            <a:xfrm>
              <a:off x="330325" y="4600825"/>
              <a:ext cx="2194200" cy="1023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67" name="Google Shape;267;p40"/>
          <p:cNvGraphicFramePr/>
          <p:nvPr/>
        </p:nvGraphicFramePr>
        <p:xfrm>
          <a:off x="4249925" y="79571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{710BAE49-6D6F-4578-BEEF-E58391B5E222}</a:tableStyleId>
              </a:tblPr>
              <a:tblGrid>
                <a:gridCol w="2709925"/>
                <a:gridCol w="1811550"/>
              </a:tblGrid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Area of NM and Size of Operation</a:t>
                      </a:r>
                      <a:endParaRPr b="1" sz="11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Breakeven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Central, Small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(43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$389.83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Central, Medium (170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$144.27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Central, Large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(333 head)</a:t>
                      </a:r>
                      <a:endParaRPr sz="11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$146.77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Southwest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Small (76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$311.99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Southwest, Medium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(180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$212.93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Southwest, Large (315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$225.37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Northeast, Medium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(190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</a:t>
                      </a: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5.29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Northeast, Large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(333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$202.18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Southeast, Medium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(180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$195.19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Southeast, Large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(360 head)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$196.19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2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2024 Projected Livestock CARE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 u="sng">
                          <a:solidFill>
                            <a:schemeClr val="hlink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4"/>
                        </a:rPr>
                        <a:t>https://costsandreturns.nmsu.edu/index.html</a:t>
                      </a:r>
                      <a:endParaRPr b="1" sz="11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Cost of Production in a Cow-Calf Operation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41"/>
          <p:cNvSpPr txBox="1"/>
          <p:nvPr/>
        </p:nvSpPr>
        <p:spPr>
          <a:xfrm>
            <a:off x="96325" y="817925"/>
            <a:ext cx="4378800" cy="366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SMALL Operation (43-76 calves)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weaned at 550 lbs and sold at $415.85/ctw.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○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Revenue = $2,287.18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Production cost is $350.91/cwt x 550 lbs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○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Cost = $1,930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Open Sans"/>
                <a:ea typeface="Open Sans"/>
                <a:cs typeface="Open Sans"/>
                <a:sym typeface="Open Sans"/>
              </a:rPr>
              <a:t>→ Profit = $357.18 per calf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→ Total Profit = $15,358 - $27,146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4679625" y="817925"/>
            <a:ext cx="4378800" cy="366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MEDIUM-LARGE </a:t>
            </a: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(170-180 calves)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weaned at 550 lbs and sold at $415.85/ctw.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○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Revenue = $2,287.18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Production cost is $191.92/cwt x 550 lbs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○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Cost = $1,055.56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Open Sans"/>
                <a:ea typeface="Open Sans"/>
                <a:cs typeface="Open Sans"/>
                <a:sym typeface="Open Sans"/>
              </a:rPr>
              <a:t>→ Profit = $1,231.62 per calf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→ Total Profit = $209,038 - $221,692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Scaling Up for Profit and Value</a:t>
            </a:r>
            <a:endParaRPr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42"/>
          <p:cNvSpPr txBox="1"/>
          <p:nvPr/>
        </p:nvSpPr>
        <p:spPr>
          <a:xfrm>
            <a:off x="182850" y="640075"/>
            <a:ext cx="60225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Economies of Scale:</a:t>
            </a:r>
            <a:endParaRPr b="1"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Cost advantages that enterprises obtain due to their scale of operation, and are typically measured by the amount of output produced per unit of cost (production cost).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1" name="Google Shape;2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250" y="1451690"/>
            <a:ext cx="2870925" cy="24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Remember Sarah With Her Corn and Sheep?</a:t>
            </a:r>
            <a:endParaRPr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43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Small herds and small farms often can’t generate enough income to support a family unless heavily subsidized.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would she do to grow her business?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does she cut her costs / increase her revenue?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05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can she invest in her business to be more efficient?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if expanding </a:t>
            </a: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your</a:t>
            </a: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operation to get economies of scale is not possible?</a:t>
            </a:r>
            <a:endParaRPr b="1"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/>
        </p:nvSpPr>
        <p:spPr>
          <a:xfrm>
            <a:off x="0" y="0"/>
            <a:ext cx="9144000" cy="431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Cooperatives</a:t>
            </a:r>
            <a:endParaRPr b="1" sz="54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5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Organizing</a:t>
            </a: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for Profit and Value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45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Sarah bought winter hay for her sheep together with 5 other ranchers how much better of a price could they get?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10 farmers sold sweet potatoes together how much better of a price could they get for transport/freight costs to send them to get processed?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Strength in Numbers</a:t>
            </a: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for Profit and Value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46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Cooperatives, Grazing Groups, Buying Clubs, Unions, etc. offer collective strength.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 “Informal” Cooperative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47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Several ranchers within the same Chapter or Pueblo community jointly use: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stock trailer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Portable panels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squeeze chute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 “Informal” Cooperative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48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Instead of each family purchasing expensive equipment individually: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One producer owns the trailer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Another owns the chute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Another owns panels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182880" y="182880"/>
            <a:ext cx="8001000" cy="46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2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GOAL For This Learning Series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0" y="914400"/>
            <a:ext cx="9144000" cy="36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Gain Knowledge and Build Tools so you can keep doing what you love and pass it on.</a:t>
            </a:r>
            <a:endParaRPr sz="29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9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 “Informal” Cooperative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49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it works informally: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Verbal agreements or community norms govern use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Maintenance responsibilities are shared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Scheduling is coordinated through relationships rather than contracts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 “Informal” Cooperative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50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Why it succeeds: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Reduces capital costs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Strengthens community ties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Increases operational efficiency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is a Cooperative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51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111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Legal/Administrative entity.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User/Member owned, locally-based and participatory.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Address market failures where private/government doesn’t provide a needed service or product.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Help small producers have benefits like their larger competitors.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6" name="Google Shape;3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4525" y="58700"/>
            <a:ext cx="1734700" cy="17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900" y="383060"/>
            <a:ext cx="1555825" cy="1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Cooperating Helps You: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52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Buy feed, seed, fuel, minerals, etc. in bulk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Fill truckloads, Access larger markets together (schools, restaurants, casinos, institutional buyers)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Share storage, delivery, labor, processing, equipment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Share Artificial Insemination (AI) services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Coordinated breeding windows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Why Join a Co-Op Instead of Going it Alone?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53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Co-ops help ranchers save money, share costs, and access services they might not afford individually.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Members benefit from collective bargaining, better market access, and shared knowledge.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Qualify for USDA Rural Cooperative Development Grants and other funding.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4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to </a:t>
            </a: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Co-Op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54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Trust and Communication Matter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95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Co-ops need clear rules, and member and community buy-in.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Match Scale to Capacity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Align business plans with infrastructure and herd size.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Start Small, Plan Smart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Test ideas on a manageable scale before investing heavily.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Design a Sustainable Marketing Strategy</a:t>
            </a:r>
            <a:endParaRPr b="1"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Topic Question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55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Who are 3 nearby ranchers you could partner with?</a:t>
            </a:r>
            <a:endParaRPr sz="2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What’s one piece of equipment you could share with your neighbors?</a:t>
            </a:r>
            <a:endParaRPr sz="2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would it take to make it happen?</a:t>
            </a:r>
            <a:endParaRPr sz="2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Co-Op Challenges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56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Lack of volume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Not enough animals to sell, feed, or process consistently.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Infrastructure issues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Water, Power, Storage, Refrigeration, Greenhouse management, etc.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Regulatory hurdles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Difficulties with inspection and compliance.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Gaps</a:t>
            </a:r>
            <a:endParaRPr b="1"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clear strategy to distribute and sell beef, wool, vegetables, etc.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 Resources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57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667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b="1"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Navajo Sustainable Agriculture Project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670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NMSU Cooperative Extension Service (NM-CES) initiative delivered in collaboration with the Diné College Land Grant Office and Community Outreach &amp; Patient Empowerment (COPE) Program, and the San Juan, McKinley, and Cibola County NMSU Extension Offices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670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https://nsa.nmsu.edu/index.html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14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b="1"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 Development Foundation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67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Build capacity for the co-ops through grantmaking and programming.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67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https://www.cdf.coop/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 Resources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58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2385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b="1"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Rocky Mountain Farmers Union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Provides education programs to build understanding of co-ops, local foods, and agriculture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https://rmfu.org/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</a:pPr>
            <a:r>
              <a:rPr b="1"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InterTribal Buffalo Council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upports sustainable Tribal buffalo programs and provides training and technical assistance on the development of feasibility analyses, business plans and marketing plans.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https://www.itbcbuffalonation.org/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/>
        </p:nvSpPr>
        <p:spPr>
          <a:xfrm>
            <a:off x="0" y="0"/>
            <a:ext cx="9144000" cy="431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Minimize Risk </a:t>
            </a:r>
            <a:endParaRPr b="1" sz="54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endParaRPr b="1" sz="54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Maximize Opportunity</a:t>
            </a:r>
            <a:endParaRPr b="1" sz="54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 Resources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59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Successes and Challenges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●"/>
            </a:pPr>
            <a:r>
              <a:rPr b="1"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Increasing Abundance with Native Communities Cooperative Development Training</a:t>
            </a: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Nov 2022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NAAF is partnering with the Cooperative Development Foundation (CDF) to facilitate a return to the cooperative model in ways that honor the values of every group in Native communities. 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https://www.rd.usda.gov/newsroom/success-stories/increasing-abundance-native-communities-cooperative-development-training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60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●"/>
            </a:pPr>
            <a:r>
              <a:rPr b="1"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First Ever Native American Food Hub Created in New Mexico, </a:t>
            </a: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December 26, 2013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Ten Southern Pueblos Council contracted with the Acoma Business Enterprises to serve as the fiscal manager and apply for a Rural Business Enterprise Grant (RBEG) through USDA.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https://www.usda.gov/about-usda/news/blog/first-ever-native-american-food-hub-created-new-mexico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60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●"/>
            </a:pPr>
            <a:r>
              <a:rPr b="1"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‘A sanctuary’: how neglected Native American communities are organizing their own food hubs,</a:t>
            </a: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June 6, 2024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 received a $250,000 grant from the US Department of Agriculture (USDA) to expand and build the Hopi food hub, which was set to open in November 2024.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https://sust.unm.edu/news/2024/06/a-sanctuary.html?utm_source=chatgpt.com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Cooperating for Profit and Value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60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What’s stopping you from joining or starting a cooperative?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would make it easier?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1"/>
          <p:cNvSpPr txBox="1"/>
          <p:nvPr/>
        </p:nvSpPr>
        <p:spPr>
          <a:xfrm>
            <a:off x="0" y="0"/>
            <a:ext cx="9144000" cy="431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Value-Added</a:t>
            </a:r>
            <a:endParaRPr b="1" sz="54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Value-Added Opportunities</a:t>
            </a: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for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62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Enhance 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your product 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by 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improving quality, 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changing its physical state, establishing it as certified, etc. </a:t>
            </a:r>
            <a:endParaRPr b="1"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Pre-harvest </a:t>
            </a: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 Vaccinations, Hormone-free, Organic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Processing - Packaged jerky, dried meats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- Branded beef (recognizable labels and story)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These 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changes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can i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ncreasing revenue and possibly profit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4" name="Google Shape;40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5244" y="1208700"/>
            <a:ext cx="1294181" cy="11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3502" y="2072889"/>
            <a:ext cx="1157673" cy="115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3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Value-Added Risks for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63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Pre-harvest, </a:t>
            </a: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Processing, and Marketing </a:t>
            </a:r>
            <a:endParaRPr b="1"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Requires investment (vaccine costs, production changes, processing equipment, legal </a:t>
            </a: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work</a:t>
            </a: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permits, etc.) 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Can be labor intensive.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You must built a strong customer base and brand recognition.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4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Branding Meat for Identity and Value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64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Commodity beef </a:t>
            </a:r>
            <a:endParaRPr sz="4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vs. </a:t>
            </a:r>
            <a:endParaRPr sz="4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Specialty or Niche</a:t>
            </a:r>
            <a:endParaRPr sz="4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5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Branding Meat for Identity and Value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65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Strong demand exists for culturally branded local meat with:</a:t>
            </a:r>
            <a:endParaRPr b="1"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label that reflects cultural stewardship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Native breed traits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Grazing practices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Promotes tribal identity, tells a story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4" name="Google Shape;42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576" y="1891900"/>
            <a:ext cx="1361950" cy="13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275" y="2829875"/>
            <a:ext cx="2635800" cy="4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0625" y="3251600"/>
            <a:ext cx="1281925" cy="12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6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Branding Meat for Identity and Value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66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Benefits</a:t>
            </a:r>
            <a:endParaRPr b="1"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Differentiates tribal beef in competitive markets.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Attracts consumers looking for authentic, local, and sustainable meat.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59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Builds value within food systems.</a:t>
            </a:r>
            <a:endParaRPr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Branding Meat for Identity and Value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67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Next Steps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32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●"/>
            </a:pPr>
            <a:r>
              <a:rPr lang="en-US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Determine brand values and vision.</a:t>
            </a:r>
            <a:endParaRPr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○"/>
            </a:pPr>
            <a:r>
              <a:rPr lang="en-US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makes your beef unique?</a:t>
            </a:r>
            <a:endParaRPr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32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●"/>
            </a:pPr>
            <a:r>
              <a:rPr lang="en-US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Define quality and standards.</a:t>
            </a:r>
            <a:endParaRPr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○"/>
            </a:pPr>
            <a:r>
              <a:rPr lang="en-US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Antibiotic or hormone free? Free-range or grass-fed? Butchering practices?</a:t>
            </a:r>
            <a:endParaRPr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32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●"/>
            </a:pPr>
            <a:r>
              <a:rPr lang="en-US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Protect trademarks and promote with cultural integrity.</a:t>
            </a:r>
            <a:endParaRPr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Branding Meat for Identity and Value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68"/>
          <p:cNvSpPr txBox="1"/>
          <p:nvPr/>
        </p:nvSpPr>
        <p:spPr>
          <a:xfrm>
            <a:off x="182850" y="640075"/>
            <a:ext cx="62583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hat makes your product unique 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Marketing, labeling, and </a:t>
            </a:r>
            <a:r>
              <a:rPr b="1"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pricing</a:t>
            </a: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strategies.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Partner with others &amp; sell together?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45" name="Google Shape;445;p68"/>
          <p:cNvGrpSpPr/>
          <p:nvPr/>
        </p:nvGrpSpPr>
        <p:grpSpPr>
          <a:xfrm>
            <a:off x="6139409" y="939634"/>
            <a:ext cx="2821776" cy="3264252"/>
            <a:chOff x="216609" y="795750"/>
            <a:chExt cx="3724625" cy="4308674"/>
          </a:xfrm>
        </p:grpSpPr>
        <p:pic>
          <p:nvPicPr>
            <p:cNvPr id="446" name="Google Shape;446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6609" y="795750"/>
              <a:ext cx="3724625" cy="4308674"/>
            </a:xfrm>
            <a:prstGeom prst="rect">
              <a:avLst/>
            </a:prstGeom>
            <a:noFill/>
            <a:ln cap="flat" cmpd="sng" w="144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47" name="Google Shape;447;p68"/>
            <p:cNvSpPr/>
            <p:nvPr/>
          </p:nvSpPr>
          <p:spPr>
            <a:xfrm>
              <a:off x="330325" y="4600825"/>
              <a:ext cx="2194200" cy="102300"/>
            </a:xfrm>
            <a:prstGeom prst="rect">
              <a:avLst/>
            </a:prstGeom>
            <a:noFill/>
            <a:ln cap="flat" cmpd="sng" w="144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9250" lIns="69250" spcFirstLastPara="1" rIns="69250" wrap="square" tIns="692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6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68"/>
          <p:cNvSpPr/>
          <p:nvPr/>
        </p:nvSpPr>
        <p:spPr>
          <a:xfrm>
            <a:off x="182850" y="2929620"/>
            <a:ext cx="5877600" cy="1390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508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You want a product that demands a higher price due to its </a:t>
            </a: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perceived</a:t>
            </a: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 or actual value.</a:t>
            </a:r>
            <a:endParaRPr b="1"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 rotWithShape="1">
          <a:blip r:embed="rId3">
            <a:alphaModFix/>
          </a:blip>
          <a:srcRect b="10764" l="5888" r="5835" t="8002"/>
          <a:stretch/>
        </p:blipFill>
        <p:spPr>
          <a:xfrm>
            <a:off x="2638278" y="7852"/>
            <a:ext cx="6321224" cy="44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>
            <p:ph type="title"/>
          </p:nvPr>
        </p:nvSpPr>
        <p:spPr>
          <a:xfrm>
            <a:off x="0" y="7850"/>
            <a:ext cx="2638200" cy="44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latin typeface="Open Sans"/>
                <a:ea typeface="Open Sans"/>
                <a:cs typeface="Open Sans"/>
                <a:sym typeface="Open Sans"/>
              </a:rPr>
              <a:t>Balance Sheet</a:t>
            </a:r>
            <a:endParaRPr sz="2400" u="sng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b="0" lang="en-US" sz="1700">
                <a:latin typeface="Open Sans"/>
                <a:ea typeface="Open Sans"/>
                <a:cs typeface="Open Sans"/>
                <a:sym typeface="Open Sans"/>
              </a:rPr>
              <a:t>Everything </a:t>
            </a:r>
            <a:r>
              <a:rPr b="0" lang="en-US" sz="17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Owned</a:t>
            </a:r>
            <a:r>
              <a:rPr b="0" lang="en-US" sz="1700"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0" lang="en-US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Owed</a:t>
            </a:r>
            <a:endParaRPr b="0" sz="17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b="0" lang="en-US" sz="1700">
                <a:latin typeface="Open Sans"/>
                <a:ea typeface="Open Sans"/>
                <a:cs typeface="Open Sans"/>
                <a:sym typeface="Open Sans"/>
              </a:rPr>
              <a:t>A balance sheet shows your NET WORTH / OWNER EQUITY at a </a:t>
            </a:r>
            <a:r>
              <a:rPr lang="en-US" sz="1700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specific point in time</a:t>
            </a:r>
            <a:endParaRPr sz="1700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-US" sz="17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NET WORTH</a:t>
            </a:r>
            <a:r>
              <a:rPr b="0" lang="en-US" sz="1700">
                <a:latin typeface="Open Sans"/>
                <a:ea typeface="Open Sans"/>
                <a:cs typeface="Open Sans"/>
                <a:sym typeface="Open Sans"/>
              </a:rPr>
              <a:t> = Assets - Liabilities</a:t>
            </a:r>
            <a:endParaRPr b="0"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2792550" y="776750"/>
            <a:ext cx="3383400" cy="2848800"/>
          </a:xfrm>
          <a:prstGeom prst="rect">
            <a:avLst/>
          </a:prstGeom>
          <a:noFill/>
          <a:ln cap="flat" cmpd="sng" w="373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625" lIns="89625" spcFirstLastPara="1" rIns="89625" wrap="square" tIns="89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72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6213044" y="776750"/>
            <a:ext cx="2729100" cy="2848800"/>
          </a:xfrm>
          <a:prstGeom prst="rect">
            <a:avLst/>
          </a:prstGeom>
          <a:noFill/>
          <a:ln cap="flat" cmpd="sng" w="373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625" lIns="89625" spcFirstLastPara="1" rIns="89625" wrap="square" tIns="89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72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2792550" y="3704200"/>
            <a:ext cx="3383400" cy="152400"/>
          </a:xfrm>
          <a:prstGeom prst="rect">
            <a:avLst/>
          </a:prstGeom>
          <a:noFill/>
          <a:ln cap="flat" cmpd="sng" w="373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625" lIns="89625" spcFirstLastPara="1" rIns="89625" wrap="square" tIns="89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72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8037700" y="616485"/>
            <a:ext cx="904500" cy="1524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9625" lIns="89625" spcFirstLastPara="1" rIns="89625" wrap="square" tIns="89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72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9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Branding Meat for Identity and Value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69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Establish your brand and reputation, manage your product to command higher prices, </a:t>
            </a: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focus on long-term value creation</a:t>
            </a: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0"/>
          <p:cNvSpPr txBox="1"/>
          <p:nvPr/>
        </p:nvSpPr>
        <p:spPr>
          <a:xfrm>
            <a:off x="0" y="0"/>
            <a:ext cx="9144000" cy="431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</a:t>
            </a:r>
            <a:endParaRPr b="1" sz="54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1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in General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71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Identifying, anticipating, and satisfying customer needs and wants through the creation, communication, and delivery of value.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2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for Tribal Beef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72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667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Have you ever sold livestock, meat, crafts, crops directly to customers? 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67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worked? 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67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●"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didn’t?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3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for Tribal Beef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8" name="Google Shape;478;p73"/>
          <p:cNvSpPr txBox="1"/>
          <p:nvPr/>
        </p:nvSpPr>
        <p:spPr>
          <a:xfrm>
            <a:off x="182850" y="640076"/>
            <a:ext cx="8778300" cy="30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286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Production-Driven Value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Preconditioning and Genetics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Seasonal Marketing Strategy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Targeted Sales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9" name="Google Shape;47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300" y="940150"/>
            <a:ext cx="1193525" cy="11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4198" y="665423"/>
            <a:ext cx="1742975" cy="17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0750" y="2540900"/>
            <a:ext cx="3161901" cy="1897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Google Shape;482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7725" y="3403100"/>
            <a:ext cx="2161976" cy="14409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4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for Tribal Beef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8" name="Google Shape;488;p74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Targeted Sales</a:t>
            </a:r>
            <a:endParaRPr b="1"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86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Choosing between local auction barns, private treaty sales, internet auctions, wholesalers, retailers, etc.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for Tribal Beef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75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603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Open Sans"/>
              <a:buChar char="●"/>
            </a:pPr>
            <a:r>
              <a:rPr lang="en-US" sz="2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Start small </a:t>
            </a:r>
            <a:endParaRPr sz="2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Open Sans"/>
              <a:buChar char="○"/>
            </a:pPr>
            <a:r>
              <a:rPr lang="en-US" sz="2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Sell to local families or events</a:t>
            </a:r>
            <a:endParaRPr sz="2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03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Open Sans"/>
              <a:buChar char="●"/>
            </a:pPr>
            <a:r>
              <a:rPr lang="en-US" sz="2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Learn your market </a:t>
            </a:r>
            <a:endParaRPr sz="2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2" marL="1028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Open Sans"/>
              <a:buChar char="○"/>
            </a:pPr>
            <a:r>
              <a:rPr lang="en-US" sz="2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Track demand and preferences</a:t>
            </a:r>
            <a:endParaRPr sz="2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03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Open Sans"/>
              <a:buChar char="●"/>
            </a:pPr>
            <a:r>
              <a:rPr lang="en-US" sz="2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Understand your costs before expanding</a:t>
            </a:r>
            <a:endParaRPr sz="2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6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for Tribal Beef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0" name="Google Shape;500;p76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Why it matters </a:t>
            </a:r>
            <a:endParaRPr b="1"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Tribal entities (schools, food hubs, casinos, etc.) and local restaurants spend millions on food each year, mostly from outside vendors.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Community Connections are Powerful</a:t>
            </a:r>
            <a:endParaRPr b="1"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Keep money local and s</a:t>
            </a: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upport food sovereignty.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Strengthens cultural and economic sustainability.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7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for Tribal Beef Producers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77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Building a Local Market for Your Beef</a:t>
            </a:r>
            <a:endParaRPr b="1"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Explore Selling Platforms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E-commerce websites and marketplaces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Tribal casinos and hotel restaurants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School nutrition programs and BIE institutions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Farmers markets and community-supported agriculture  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8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Access Local Markets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78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2227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Engage with tribal council or economic development staff.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Partner with other ranchers to meet volume needs.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Provide a consistent supply with a written business plan.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22275" lvl="1" marL="771525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Open Sans"/>
              <a:buChar char="●"/>
            </a:pP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Contract your</a:t>
            </a:r>
            <a:r>
              <a:rPr lang="en-US" sz="2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beef processing with USDA-certified or state-inspected processors.</a:t>
            </a:r>
            <a:endParaRPr sz="2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Ranch Income Statement aka P&amp;L 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23" name="Google Shape;223;p34"/>
          <p:cNvGraphicFramePr/>
          <p:nvPr/>
        </p:nvGraphicFramePr>
        <p:xfrm>
          <a:off x="2934584" y="7349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{89E590B1-E657-4F92-81D9-D13EEFD6BF20}</a:tableStyleId>
              </a:tblPr>
              <a:tblGrid>
                <a:gridCol w="1285400"/>
                <a:gridCol w="1160150"/>
                <a:gridCol w="2287400"/>
                <a:gridCol w="1278800"/>
              </a:tblGrid>
              <a:tr h="501825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2025 Sales and Expenses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</a:tr>
              <a:tr h="501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25"/>
                        <a:buFont typeface="Arial"/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Category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25"/>
                        <a:buFont typeface="Arial"/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Revenue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Category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Expenses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53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Cattle Sales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$190,000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Feed &amp; Veterinary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$(50,000)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6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Hunting Permits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$10,000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Land Lease &amp; Maintenance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$(40,000)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6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Labor &amp; Other Expenses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$(40,000)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6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Depreciation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$(5,000)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53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Payments, Interest &amp; Taxes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5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$(15,000)</a:t>
                      </a:r>
                      <a:endParaRPr sz="65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68575" marB="68575" marR="91425" marL="91425">
                    <a:lnL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501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5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Net Income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$50,000</a:t>
                      </a:r>
                      <a:endParaRPr b="1" sz="17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8575" marB="6857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224" name="Google Shape;224;p34"/>
          <p:cNvSpPr txBox="1"/>
          <p:nvPr>
            <p:ph type="title"/>
          </p:nvPr>
        </p:nvSpPr>
        <p:spPr>
          <a:xfrm>
            <a:off x="0" y="685800"/>
            <a:ext cx="29346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238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Profitability over a period of time.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Fiscal or Calendar Year or Production Cycle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Revenue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you earned from selling crops, livestock, etc.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Expenses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you spent on feed, seeds, labor, equipment, etc.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4356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466"/>
            <a:ext cx="9144002" cy="438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41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9144000" cy="4578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2" cy="390785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3"/>
          <p:cNvSpPr txBox="1"/>
          <p:nvPr/>
        </p:nvSpPr>
        <p:spPr>
          <a:xfrm>
            <a:off x="0" y="3907850"/>
            <a:ext cx="91440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 fontScale="475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pathtoplatenm.com</a:t>
            </a:r>
            <a:endParaRPr sz="2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and white vase with a picture of a farm&#10;&#10;AI-generated content may be incorrect." id="543" name="Google Shape;54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731" y="4403811"/>
            <a:ext cx="643069" cy="648579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84"/>
          <p:cNvSpPr txBox="1"/>
          <p:nvPr/>
        </p:nvSpPr>
        <p:spPr>
          <a:xfrm>
            <a:off x="3968743" y="4485656"/>
            <a:ext cx="4299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Mexico Farm and Ranch Mana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ement Program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(NM-FARM Program)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389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5"/>
          <p:cNvSpPr txBox="1"/>
          <p:nvPr>
            <p:ph type="title"/>
          </p:nvPr>
        </p:nvSpPr>
        <p:spPr>
          <a:xfrm>
            <a:off x="77419" y="157875"/>
            <a:ext cx="9005400" cy="49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4999"/>
              <a:buFont typeface="Arial"/>
              <a:buNone/>
            </a:pPr>
            <a:r>
              <a:rPr lang="en-US"/>
              <a:t>NM-FARM</a:t>
            </a:r>
            <a:endParaRPr/>
          </a:p>
        </p:txBody>
      </p:sp>
      <p:sp>
        <p:nvSpPr>
          <p:cNvPr id="551" name="Google Shape;551;p85"/>
          <p:cNvSpPr txBox="1"/>
          <p:nvPr/>
        </p:nvSpPr>
        <p:spPr>
          <a:xfrm>
            <a:off x="0" y="654000"/>
            <a:ext cx="6702900" cy="36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Goals:</a:t>
            </a:r>
            <a:endParaRPr b="1" sz="18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03200" lvl="1" marL="5207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•"/>
            </a:pPr>
            <a:r>
              <a:rPr lang="en-US" sz="18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Develop a financial benchmarking program for NM farms and ranches</a:t>
            </a:r>
            <a:endParaRPr sz="18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03200" lvl="1" marL="5207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•"/>
            </a:pPr>
            <a:r>
              <a:rPr lang="en-US" sz="18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Increased financial sustainability for NM farmers and ranchers</a:t>
            </a:r>
            <a:endParaRPr sz="18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03200" lvl="1" marL="5207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Char char="•"/>
            </a:pPr>
            <a:r>
              <a:rPr lang="en-US" sz="18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Website: </a:t>
            </a:r>
            <a:r>
              <a:rPr b="1" lang="en-US" sz="18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www.nmfarm.nmsu.edu</a:t>
            </a:r>
            <a:endParaRPr b="1" sz="23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vase with a picture of a farm&#10;&#10;AI-generated content may be incorrect." id="552" name="Google Shape;55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731" y="4403811"/>
            <a:ext cx="643069" cy="64857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5"/>
          <p:cNvSpPr txBox="1"/>
          <p:nvPr/>
        </p:nvSpPr>
        <p:spPr>
          <a:xfrm>
            <a:off x="3968743" y="4485656"/>
            <a:ext cx="4299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Mexico Farm and Ranch Management Program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(NM-FARM Program)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912" y="1466644"/>
            <a:ext cx="2040413" cy="204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6"/>
          <p:cNvSpPr txBox="1"/>
          <p:nvPr>
            <p:ph type="title"/>
          </p:nvPr>
        </p:nvSpPr>
        <p:spPr>
          <a:xfrm>
            <a:off x="0" y="91440"/>
            <a:ext cx="91440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40"/>
              <a:buFont typeface="Arial"/>
              <a:buNone/>
            </a:pPr>
            <a:r>
              <a:rPr lang="en-US" sz="3000">
                <a:latin typeface="Open Sans"/>
                <a:ea typeface="Open Sans"/>
                <a:cs typeface="Open Sans"/>
                <a:sym typeface="Open Sans"/>
              </a:rPr>
              <a:t>New Mexico Youth Ranch Management Camp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0" name="Google Shape;56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650" y="954387"/>
            <a:ext cx="3432574" cy="2089950"/>
          </a:xfrm>
          <a:prstGeom prst="rect">
            <a:avLst/>
          </a:prstGeom>
          <a:noFill/>
          <a:ln cap="flat" cmpd="sng" w="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1" name="Google Shape;56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489" y="3010399"/>
            <a:ext cx="3475638" cy="2030624"/>
          </a:xfrm>
          <a:prstGeom prst="rect">
            <a:avLst/>
          </a:prstGeom>
          <a:noFill/>
          <a:ln cap="flat" cmpd="sng" w="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2" name="Google Shape;562;p86"/>
          <p:cNvSpPr txBox="1"/>
          <p:nvPr/>
        </p:nvSpPr>
        <p:spPr>
          <a:xfrm>
            <a:off x="3704600" y="954395"/>
            <a:ext cx="5439300" cy="17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@ CS Ranch | Cimarron, NM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June 21-26, 2026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nmyrm.nmsu.edu</a:t>
            </a:r>
            <a:endParaRPr b="1"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3" name="Google Shape;563;p86"/>
          <p:cNvSpPr txBox="1"/>
          <p:nvPr/>
        </p:nvSpPr>
        <p:spPr>
          <a:xfrm>
            <a:off x="0" y="3243489"/>
            <a:ext cx="47205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Helps youth appreciate the 'why' behind ranching.</a:t>
            </a:r>
            <a:endParaRPr b="1" sz="2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7"/>
          <p:cNvSpPr txBox="1"/>
          <p:nvPr/>
        </p:nvSpPr>
        <p:spPr>
          <a:xfrm>
            <a:off x="0" y="0"/>
            <a:ext cx="9144000" cy="453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endParaRPr b="1" sz="6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Jason Banegas</a:t>
            </a:r>
            <a:endParaRPr b="1"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Zumbabwe@nmsu.edu</a:t>
            </a:r>
            <a:endParaRPr b="1"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/>
        </p:nvSpPr>
        <p:spPr>
          <a:xfrm>
            <a:off x="0" y="0"/>
            <a:ext cx="9144000" cy="829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228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Simple Monthly Cash Flow Statement</a:t>
            </a:r>
            <a:endParaRPr sz="3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30" name="Google Shape;230;p35"/>
          <p:cNvGraphicFramePr/>
          <p:nvPr/>
        </p:nvGraphicFramePr>
        <p:xfrm>
          <a:off x="117188" y="18933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{89E590B1-E657-4F92-81D9-D13EEFD6BF20}</a:tableStyleId>
              </a:tblPr>
              <a:tblGrid>
                <a:gridCol w="921525"/>
                <a:gridCol w="665675"/>
                <a:gridCol w="665675"/>
                <a:gridCol w="665675"/>
                <a:gridCol w="665675"/>
                <a:gridCol w="665675"/>
                <a:gridCol w="665675"/>
                <a:gridCol w="665675"/>
                <a:gridCol w="665675"/>
                <a:gridCol w="665675"/>
                <a:gridCol w="665675"/>
                <a:gridCol w="665675"/>
                <a:gridCol w="665675"/>
              </a:tblGrid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Jan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Feb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Mar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Apr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May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Jun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Jul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Aug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Sep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Oct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Nov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Dec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Inflows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6,000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69,000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34,000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Outflows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12,000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10,000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5,000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9,000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16,000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6,000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Net Flow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-12,000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-10,000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-5,000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-9,000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-14,000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53,000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-4,000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/>
                        <a:t>Balance</a:t>
                      </a:r>
                      <a:endParaRPr b="1" sz="105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23,000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13,000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13,000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15,000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10,000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2,000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F0000"/>
                          </a:solidFill>
                        </a:rPr>
                        <a:t>-7,000</a:t>
                      </a:r>
                      <a:endParaRPr b="1" sz="900">
                        <a:solidFill>
                          <a:srgbClr val="FF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F0000"/>
                          </a:solidFill>
                        </a:rPr>
                        <a:t>-15,000</a:t>
                      </a:r>
                      <a:endParaRPr b="1" sz="900">
                        <a:solidFill>
                          <a:srgbClr val="FF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FF0000"/>
                          </a:solidFill>
                        </a:rPr>
                        <a:t>-29,000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24,000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52,000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48,000</a:t>
                      </a:r>
                      <a:endParaRPr sz="9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1" name="Google Shape;231;p35"/>
          <p:cNvSpPr/>
          <p:nvPr/>
        </p:nvSpPr>
        <p:spPr>
          <a:xfrm>
            <a:off x="454050" y="840118"/>
            <a:ext cx="8235900" cy="829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508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1st: You start with $45,000 in your account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5"/>
          <p:cNvSpPr/>
          <p:nvPr/>
        </p:nvSpPr>
        <p:spPr>
          <a:xfrm>
            <a:off x="454050" y="3572671"/>
            <a:ext cx="8235900" cy="8298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marR="508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you make it through this year with a negative account balance?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Cost of Production in a Cow-Calf Operation</a:t>
            </a:r>
            <a:endParaRPr b="1"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6"/>
          <p:cNvSpPr txBox="1"/>
          <p:nvPr/>
        </p:nvSpPr>
        <p:spPr>
          <a:xfrm>
            <a:off x="3006850" y="637100"/>
            <a:ext cx="3252000" cy="40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Profit per Calf</a:t>
            </a:r>
            <a:endParaRPr b="1"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78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If weaned at 550 lbs and sold at $3.40/lb.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305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Revenue = $1,870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782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Unit cost is $2.23/lb x 550 lbs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3050" lvl="2" marL="1028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Cost = $1,226.50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→ Profit = $643.50 per calf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0" y="947012"/>
            <a:ext cx="2944701" cy="3406477"/>
          </a:xfrm>
          <a:prstGeom prst="rect">
            <a:avLst/>
          </a:prstGeom>
          <a:noFill/>
          <a:ln cap="flat" cmpd="sng" w="19050">
            <a:solidFill>
              <a:srgbClr val="8C0B41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240" name="Google Shape;240;p36"/>
          <p:cNvGraphicFramePr/>
          <p:nvPr/>
        </p:nvGraphicFramePr>
        <p:xfrm>
          <a:off x="6258824" y="8099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{710BAE49-6D6F-4578-BEEF-E58391B5E222}</a:tableStyleId>
              </a:tblPr>
              <a:tblGrid>
                <a:gridCol w="1422425"/>
                <a:gridCol w="1421275"/>
              </a:tblGrid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Expense Type</a:t>
                      </a:r>
                      <a:endParaRPr b="1" sz="13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Amount($)</a:t>
                      </a:r>
                      <a:endParaRPr b="1"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Feed </a:t>
                      </a:r>
                      <a:endParaRPr sz="8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$18,000</a:t>
                      </a:r>
                      <a:endParaRPr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Vet</a:t>
                      </a:r>
                      <a:endParaRPr sz="8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$2,500</a:t>
                      </a:r>
                      <a:endParaRPr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Fuel &amp; Equipment </a:t>
                      </a:r>
                      <a:endParaRPr sz="8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$5,000</a:t>
                      </a:r>
                      <a:endParaRPr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Labor</a:t>
                      </a:r>
                      <a:endParaRPr sz="8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$8,500</a:t>
                      </a:r>
                      <a:endParaRPr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Land / opportunity cost</a:t>
                      </a:r>
                      <a:endParaRPr sz="8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$4,000</a:t>
                      </a:r>
                      <a:endParaRPr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Cow Depreciation</a:t>
                      </a:r>
                      <a:endParaRPr sz="13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$11,000</a:t>
                      </a:r>
                      <a:endParaRPr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b="1" sz="8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5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$49,000</a:t>
                      </a:r>
                      <a:endParaRPr b="1" sz="115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600" marL="68600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Question &amp; Review </a:t>
            </a: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from the LAST WEBINAR</a:t>
            </a:r>
            <a:endParaRPr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095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Home Food Production vs. Business Mindset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95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much do you spend on Hay / Feed per year?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95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 you know your Cost of Production?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9575" lvl="1" marL="77152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Char char="●"/>
            </a:pPr>
            <a:r>
              <a:rPr lang="en-US" sz="2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Cutting Expenses and/or Increasing Revenue.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i="1" lang="en-US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https://aeab.nmsu.edu/extension/extension-economics.html</a:t>
            </a:r>
            <a:endParaRPr sz="2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latin typeface="Open Sans"/>
                <a:ea typeface="Open Sans"/>
                <a:cs typeface="Open Sans"/>
                <a:sym typeface="Open Sans"/>
              </a:rPr>
              <a:t>Bookkeeping and expense tracking are the foundation of good management.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/>
        </p:nvSpPr>
        <p:spPr>
          <a:xfrm>
            <a:off x="182880" y="182880"/>
            <a:ext cx="87783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Purpose of Today’s Session</a:t>
            </a:r>
            <a:endParaRPr sz="30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8"/>
          <p:cNvSpPr txBox="1"/>
          <p:nvPr/>
        </p:nvSpPr>
        <p:spPr>
          <a:xfrm>
            <a:off x="182850" y="640080"/>
            <a:ext cx="87783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Topics covered: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6725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•"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Cooperatives and Cost Sharing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6725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•"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Marketing Strategy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6725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pen Sans"/>
              <a:buChar char="•"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Value Added after Production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NMSU_PPT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