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y="5143500" cx="9144000"/>
  <p:notesSz cx="6858000" cy="9144000"/>
  <p:embeddedFontLst>
    <p:embeddedFont>
      <p:font typeface="Play"/>
      <p:regular r:id="rId51"/>
      <p:bold r:id="rId52"/>
    </p:embeddedFont>
    <p:embeddedFont>
      <p:font typeface="Tahoma"/>
      <p:regular r:id="rId53"/>
      <p:bold r:id="rId54"/>
    </p:embeddedFont>
    <p:embeddedFont>
      <p:font typeface="Open Sans SemiBold"/>
      <p:regular r:id="rId55"/>
      <p:bold r:id="rId56"/>
      <p:italic r:id="rId57"/>
      <p:boldItalic r:id="rId58"/>
    </p:embeddedFont>
    <p:embeddedFont>
      <p:font typeface="Open Sans Medium"/>
      <p:regular r:id="rId59"/>
      <p:bold r:id="rId60"/>
      <p:italic r:id="rId61"/>
      <p:boldItalic r:id="rId62"/>
    </p:embeddedFont>
    <p:embeddedFont>
      <p:font typeface="Open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10CC09-7FC6-4604-8601-746C8CCA4309}">
  <a:tblStyle styleId="{5D10CC09-7FC6-4604-8601-746C8CCA43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A729D9A-BDCD-41D2-96FA-960F50691106}" styleName="Table_1"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40771BD-D6D9-4F52-AD04-3AE5A484FB62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OpenSansMedium-boldItalic.fntdata"/><Relationship Id="rId61" Type="http://schemas.openxmlformats.org/officeDocument/2006/relationships/font" Target="fonts/OpenSansMedium-italic.fntdata"/><Relationship Id="rId20" Type="http://schemas.openxmlformats.org/officeDocument/2006/relationships/slide" Target="slides/slide13.xml"/><Relationship Id="rId64" Type="http://schemas.openxmlformats.org/officeDocument/2006/relationships/font" Target="fonts/OpenSans-bold.fntdata"/><Relationship Id="rId63" Type="http://schemas.openxmlformats.org/officeDocument/2006/relationships/font" Target="fonts/OpenSans-regular.fntdata"/><Relationship Id="rId22" Type="http://schemas.openxmlformats.org/officeDocument/2006/relationships/slide" Target="slides/slide15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14.xml"/><Relationship Id="rId65" Type="http://schemas.openxmlformats.org/officeDocument/2006/relationships/font" Target="fonts/OpenSans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OpenSansMedium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lay-regular.fntdata"/><Relationship Id="rId50" Type="http://schemas.openxmlformats.org/officeDocument/2006/relationships/slide" Target="slides/slide43.xml"/><Relationship Id="rId53" Type="http://schemas.openxmlformats.org/officeDocument/2006/relationships/font" Target="fonts/Tahoma-regular.fntdata"/><Relationship Id="rId52" Type="http://schemas.openxmlformats.org/officeDocument/2006/relationships/font" Target="fonts/Play-bold.fntdata"/><Relationship Id="rId11" Type="http://schemas.openxmlformats.org/officeDocument/2006/relationships/slide" Target="slides/slide4.xml"/><Relationship Id="rId55" Type="http://schemas.openxmlformats.org/officeDocument/2006/relationships/font" Target="fonts/OpenSansSemiBold-regular.fntdata"/><Relationship Id="rId10" Type="http://schemas.openxmlformats.org/officeDocument/2006/relationships/slide" Target="slides/slide3.xml"/><Relationship Id="rId54" Type="http://schemas.openxmlformats.org/officeDocument/2006/relationships/font" Target="fonts/Tahoma-bold.fntdata"/><Relationship Id="rId13" Type="http://schemas.openxmlformats.org/officeDocument/2006/relationships/slide" Target="slides/slide6.xml"/><Relationship Id="rId57" Type="http://schemas.openxmlformats.org/officeDocument/2006/relationships/font" Target="fonts/OpenSansSemiBold-italic.fntdata"/><Relationship Id="rId12" Type="http://schemas.openxmlformats.org/officeDocument/2006/relationships/slide" Target="slides/slide5.xml"/><Relationship Id="rId56" Type="http://schemas.openxmlformats.org/officeDocument/2006/relationships/font" Target="fonts/OpenSansSemiBold-bold.fntdata"/><Relationship Id="rId15" Type="http://schemas.openxmlformats.org/officeDocument/2006/relationships/slide" Target="slides/slide8.xml"/><Relationship Id="rId59" Type="http://schemas.openxmlformats.org/officeDocument/2006/relationships/font" Target="fonts/OpenSansMedium-regular.fntdata"/><Relationship Id="rId14" Type="http://schemas.openxmlformats.org/officeDocument/2006/relationships/slide" Target="slides/slide7.xml"/><Relationship Id="rId58" Type="http://schemas.openxmlformats.org/officeDocument/2006/relationships/font" Target="fonts/OpenSansSemiBold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b7ef06c323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b7ef06c323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c91a322018_0_8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c91a322018_0_8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c91a322018_0_7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c91a322018_0_7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c93b46014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3c93b46014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c93b46014f_1_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c93b46014f_1_4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c93b46014f_1_4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3c93b46014f_1_4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c93b46014f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3c93b46014f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c93b46014f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c93b46014f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93b46014f_1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3c93b46014f_1_3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c93b46014f_1_4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c93b46014f_1_4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c93b46014f_1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c93b46014f_1_4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c91a322018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c91a322018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c93b46014f_1_2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c93b46014f_1_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c93b46014f_1_4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c93b46014f_1_4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c93b46014f_1_4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c93b46014f_1_4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c93b46014f_1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3c93b46014f_1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c93b46014f_1_4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3c93b46014f_1_4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c93b46014f_1_4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3c93b46014f_1_4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c93b46014f_1_4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3c93b46014f_1_4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c93b46014f_1_5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c93b46014f_1_5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c93b46014f_1_6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c93b46014f_1_6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c93b46014f_1_6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c93b46014f_1_6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91a322018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c91a322018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c91a322018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c93b46014f_1_6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c93b46014f_1_6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c93b46014f_1_6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3c93b46014f_1_6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c93b46014f_1_7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3c93b46014f_1_7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c93b46014f_1_6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3c93b46014f_1_6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c93b46014f_1_7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3c93b46014f_1_7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c93b46014f_1_7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3c93b46014f_1_7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c93b46014f_1_7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3c93b46014f_1_7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c93b46014f_1_7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3c93b46014f_1_7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c93b46014f_1_7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3c93b46014f_1_7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c93b46014f_1_7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3c93b46014f_1_7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c91a32201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c91a322018_0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c91a322018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1" name="Google Shape;511;g3c91a322018_0_1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c91a322018_0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8" name="Google Shape;518;g3c91a322018_0_1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c91a322018_0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7" name="Google Shape;527;g3c91a322018_0_1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c91a322018_0_1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3c91a322018_0_13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c91a32201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c91a322018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c91a32201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c91a322018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c91a322018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c91a322018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c91a322018_0_6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c91a322018_0_6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c91a322018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c91a322018_0_9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58" name="Google Shape;158;p25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159" name="Google Shape;159;p2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60" name="Google Shape;16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65" name="Google Shape;165;p25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77" name="Google Shape;177;p27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178" name="Google Shape;178;p27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79" name="Google Shape;179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4" name="Google Shape;184;p27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ctrTitle"/>
          </p:nvPr>
        </p:nvSpPr>
        <p:spPr>
          <a:xfrm>
            <a:off x="685800" y="1246324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2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33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3180194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3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b="1" i="0" sz="4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5" name="Google Shape;205;p33"/>
          <p:cNvSpPr txBox="1"/>
          <p:nvPr>
            <p:ph idx="3" type="body"/>
          </p:nvPr>
        </p:nvSpPr>
        <p:spPr>
          <a:xfrm>
            <a:off x="4567131" y="1871021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4" type="body"/>
          </p:nvPr>
        </p:nvSpPr>
        <p:spPr>
          <a:xfrm>
            <a:off x="4565556" y="2199732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08" name="Google Shape;208;p33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09" name="Google Shape;209;p33"/>
          <p:cNvGrpSpPr/>
          <p:nvPr/>
        </p:nvGrpSpPr>
        <p:grpSpPr>
          <a:xfrm>
            <a:off x="5698543" y="3507899"/>
            <a:ext cx="1280616" cy="1048339"/>
            <a:chOff x="2751337" y="1414797"/>
            <a:chExt cx="1865700" cy="2036400"/>
          </a:xfrm>
        </p:grpSpPr>
        <p:sp>
          <p:nvSpPr>
            <p:cNvPr id="210" name="Google Shape;210;p33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11" name="Google Shape;211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751" y="4635311"/>
            <a:ext cx="3102624" cy="4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 2">
  <p:cSld name="1_Presentation Title 2">
    <p:bg>
      <p:bgPr>
        <a:solidFill>
          <a:schemeClr val="dk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4666" y="4690584"/>
            <a:ext cx="3011001" cy="32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34"/>
          <p:cNvGrpSpPr/>
          <p:nvPr/>
        </p:nvGrpSpPr>
        <p:grpSpPr>
          <a:xfrm>
            <a:off x="3762680" y="3240779"/>
            <a:ext cx="1618681" cy="1325085"/>
            <a:chOff x="2751337" y="1414797"/>
            <a:chExt cx="1865700" cy="2036400"/>
          </a:xfrm>
        </p:grpSpPr>
        <p:sp>
          <p:nvSpPr>
            <p:cNvPr id="217" name="Google Shape;217;p34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18" name="Google Shape;218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34"/>
          <p:cNvSpPr txBox="1"/>
          <p:nvPr>
            <p:ph type="ctrTitle"/>
          </p:nvPr>
        </p:nvSpPr>
        <p:spPr>
          <a:xfrm>
            <a:off x="685800" y="357746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4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1" name="Google Shape;221;p34"/>
          <p:cNvSpPr txBox="1"/>
          <p:nvPr>
            <p:ph idx="2" type="body"/>
          </p:nvPr>
        </p:nvSpPr>
        <p:spPr>
          <a:xfrm>
            <a:off x="2227482" y="211223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4"/>
          <p:cNvSpPr txBox="1"/>
          <p:nvPr>
            <p:ph idx="3" type="body"/>
          </p:nvPr>
        </p:nvSpPr>
        <p:spPr>
          <a:xfrm>
            <a:off x="685800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34"/>
          <p:cNvSpPr txBox="1"/>
          <p:nvPr>
            <p:ph idx="4" type="body"/>
          </p:nvPr>
        </p:nvSpPr>
        <p:spPr>
          <a:xfrm>
            <a:off x="4731145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4" name="Google Shape;224;p34"/>
          <p:cNvCxnSpPr/>
          <p:nvPr/>
        </p:nvCxnSpPr>
        <p:spPr>
          <a:xfrm>
            <a:off x="4567604" y="2447917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623888" y="3442098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p37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3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p37"/>
          <p:cNvSpPr txBox="1"/>
          <p:nvPr>
            <p:ph idx="4" type="body"/>
          </p:nvPr>
        </p:nvSpPr>
        <p:spPr>
          <a:xfrm>
            <a:off x="4629150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/>
          <p:nvPr>
            <p:ph idx="2" type="pic"/>
          </p:nvPr>
        </p:nvSpPr>
        <p:spPr>
          <a:xfrm>
            <a:off x="674103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38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4" name="Google Shape;244;p39"/>
          <p:cNvSpPr txBox="1"/>
          <p:nvPr>
            <p:ph idx="2" type="body"/>
          </p:nvPr>
        </p:nvSpPr>
        <p:spPr>
          <a:xfrm>
            <a:off x="629841" y="1543050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0"/>
          <p:cNvSpPr/>
          <p:nvPr>
            <p:ph idx="2" type="pic"/>
          </p:nvPr>
        </p:nvSpPr>
        <p:spPr>
          <a:xfrm>
            <a:off x="3887391" y="740570"/>
            <a:ext cx="3471900" cy="347040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629841" y="1543050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41"/>
          <p:cNvSpPr txBox="1"/>
          <p:nvPr>
            <p:ph idx="2" type="body"/>
          </p:nvPr>
        </p:nvSpPr>
        <p:spPr>
          <a:xfrm>
            <a:off x="615413" y="1953178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1"/>
          <p:cNvSpPr txBox="1"/>
          <p:nvPr>
            <p:ph idx="3" type="body"/>
          </p:nvPr>
        </p:nvSpPr>
        <p:spPr>
          <a:xfrm>
            <a:off x="615413" y="2326092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41"/>
          <p:cNvSpPr txBox="1"/>
          <p:nvPr>
            <p:ph idx="4" type="body"/>
          </p:nvPr>
        </p:nvSpPr>
        <p:spPr>
          <a:xfrm>
            <a:off x="615413" y="269900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41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41"/>
          <p:cNvSpPr txBox="1"/>
          <p:nvPr>
            <p:ph idx="6" type="body"/>
          </p:nvPr>
        </p:nvSpPr>
        <p:spPr>
          <a:xfrm>
            <a:off x="615413" y="344483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41"/>
          <p:cNvSpPr txBox="1"/>
          <p:nvPr/>
        </p:nvSpPr>
        <p:spPr>
          <a:xfrm>
            <a:off x="615413" y="734096"/>
            <a:ext cx="60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6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0" y="4543425"/>
            <a:ext cx="9144000" cy="6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26"/>
          <p:cNvGrpSpPr/>
          <p:nvPr/>
        </p:nvGrpSpPr>
        <p:grpSpPr>
          <a:xfrm>
            <a:off x="628537" y="4581120"/>
            <a:ext cx="646272" cy="526565"/>
            <a:chOff x="4738264" y="2128413"/>
            <a:chExt cx="2640000" cy="2868000"/>
          </a:xfrm>
        </p:grpSpPr>
        <p:sp>
          <p:nvSpPr>
            <p:cNvPr id="169" name="Google Shape;169;p26"/>
            <p:cNvSpPr/>
            <p:nvPr/>
          </p:nvSpPr>
          <p:spPr>
            <a:xfrm>
              <a:off x="4738264" y="2128413"/>
              <a:ext cx="2640000" cy="28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0" name="Google Shape;170;p26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4450" y="2514600"/>
              <a:ext cx="1867727" cy="209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658" y="4700686"/>
            <a:ext cx="1766488" cy="2523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eab.nmsu.edu/extension/extension-economics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42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64" name="Google Shape;264;p42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6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Tribal Ranching Seminar Series</a:t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n-US" sz="4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Strategic Growth, Sustainability, and Resilience</a:t>
            </a:r>
            <a:endParaRPr sz="4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4954275" y="342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6" name="Google Shape;26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9" y="3428901"/>
            <a:ext cx="31159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5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want to keep ranching?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want to use assets for your retirement or pass them to family?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want to be able to weather a storm, drought, market crash, etc.?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Purpose of Today’s Session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5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Topics covered: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Strategic Growth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Sustainability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Resilience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Grass First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5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Ranching success starts with sustainable forage and understanding your land’s carrying capacity.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Regenerative Land Practices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2227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Holistic and regenerative practices aren’t just conservation techniques, they are economic management tools.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227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Adaptive rotational grazing, adequate rest periods, strategic reseeding, and riparian protection increase forage productivity, water retention, and drought resilience.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Regenerative Land Practices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5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2227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These practices can reduce external input expenses such as supplemental feed. 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227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Healthy plant communities and soil directly influences animal performance and operational stability.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Precipitation Driven Production Systems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56"/>
          <p:cNvSpPr txBox="1"/>
          <p:nvPr/>
        </p:nvSpPr>
        <p:spPr>
          <a:xfrm>
            <a:off x="182850" y="640075"/>
            <a:ext cx="5655300" cy="4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tribal ranches operate in semi-arid areas with low precipitation.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irrigation? = 100% reliance on rain and snowmelt.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0" name="Google Shape;36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902" y="829425"/>
            <a:ext cx="3172274" cy="41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Precipitation Driven Production Systems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Precipitation Awareness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Have you tracked rainfall in the past?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ow does rainfall affect your forage plan?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2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Delayed grazing start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2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Shortened season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2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Less forage availability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Precipitation Driven Production Systems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5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159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Drought</a:t>
            </a: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management </a:t>
            </a: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ultimately about preserving the long-term viability of your ranch, not just surviving the current year.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59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Successful operations treat drought as a recurring business risk rather than an emergency.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59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Overgrazing during drought creates multi-year economic damage.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Precipitation Driven Production Systems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5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Short-Term </a:t>
            </a: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Drought Management Strategies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Destocking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most effective drought response is reducing herd numbers early before forage conditions collapse.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Forage is your primary asset, while animals are inventory. Maintain RDM.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Early Weaning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Weaning calves early (60–120 days) significantly reduces pressure on cows and forage.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cow herd retention is desired but forage quantity declines. 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Supplemental Feeding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for short-term forage gaps to protect high-value stock to preserve body condition.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Precipitation Driven Production Systems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6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Long-Term Drought Management Strategies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Protect Rangeland Health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Increase rest periods, rotate grazing areas, and protect riparian areas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Water Management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 improvements in water efficiency can increase grazing capacity.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Flexible Herd Structure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Mix of stable cow-calf herd and stocker cattle that can be sold quickly.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Drought as a Culling Opportunity to improve long-term herd productivity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GOAL For This Learning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43"/>
          <p:cNvSpPr txBox="1"/>
          <p:nvPr/>
        </p:nvSpPr>
        <p:spPr>
          <a:xfrm>
            <a:off x="0" y="914400"/>
            <a:ext cx="91440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Gain Knowledge and Build Tools so you can keep doing what you love and pass it on.</a:t>
            </a:r>
            <a:endParaRPr sz="29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would you do?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6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2227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Develop a Written Drought Plan.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227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Decide forage utilization limits and measure accurately.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227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Decide your thresholds for: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Destocking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Body conditions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USDA or tribal grants for water improvements?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Insurance for Risk Reduction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6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to Consider Enrollment?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59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your operation in a drought-prone area?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59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yes, do you rely on pasture or forage?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59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yes, can you financially absorb major feed losses?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59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no, consider Insurance.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Pasture, Rangeland, and Forage (PRF) Insurance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Should I feed? Should I sell? Can I hold?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63"/>
          <p:cNvSpPr txBox="1"/>
          <p:nvPr/>
        </p:nvSpPr>
        <p:spPr>
          <a:xfrm>
            <a:off x="182850" y="640075"/>
            <a:ext cx="5190300" cy="4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feeding vs. market value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1200# Cull market value: $1,920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Hay + supplement cost: $2.00/day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90-day feeding → $180 per cow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After supplemental feeding will your sale price offset the feed costs?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3" name="Google Shape;40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550" y="1220100"/>
            <a:ext cx="3930250" cy="27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Should I feed? Should I sell? Can I hold?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6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2227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drought losses are from feeding low-return animals.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227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Selling early may be a better economic decision if feeding consumes a substantial part of the animal’s value, especially if forage recovery is uncertain.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227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provides minimum price needed to retain animals.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Drought Cash Flow Strategy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6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During droughts expenses spike while revenues decline.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05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Expected hay purchases: $25,000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05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Operating cash reserves: $12,000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Without early cattle sales your operation may face: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05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High-interest borrowing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05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Delayed payments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05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stress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Selling selected animals early protects liquidity and avoids debt.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Value of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Land and Forage vs. Animals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6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analysis reframes drought decisions to make forage the primary asset.</a:t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feeding hay costs exceed:</a:t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Future calf revenue gains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Long-term rangeland damage costs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service burden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Then herd reduction protects land and forage health and financial stability.</a:t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Value of Land and Forage vs. Animals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6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analysis reframes drought decisions to make forage the primary asset.</a:t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feeding hay costs exceed:</a:t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Future calf revenue gains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Long-term rangeland damage costs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service burden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Then herd reduction protects land and forage health and financial stability.</a:t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 Improvements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6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Genetics are a long-term investment in better animals 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Healthier and more adapted to local conditions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Heat and drought tolerance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Fertility under stress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Frame sized for limited forage on arid land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Strong maternal instincts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Weaning Weight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Select traits to best fit your Land and Operation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 Challenges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6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Limited bull availability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Expensive or lack of AI services 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Isolation of herds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 Comparison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45" name="Google Shape;445;p70"/>
          <p:cNvGraphicFramePr/>
          <p:nvPr/>
        </p:nvGraphicFramePr>
        <p:xfrm>
          <a:off x="299350" y="77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{140771BD-D6D9-4F52-AD04-3AE5A484FB62}</a:tableStyleId>
              </a:tblPr>
              <a:tblGrid>
                <a:gridCol w="2977900"/>
                <a:gridCol w="2718925"/>
                <a:gridCol w="2848450"/>
              </a:tblGrid>
              <a:tr h="807675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Cow-calf operation with 25 breeding cows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16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Factor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Strategic Genetics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“Average” Herd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38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Pregnancy Rate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92%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82%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Calf Survival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96%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90%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Calves Weaned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22 calves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18 calves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Avg Weaning Weight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550 lbs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475 lbs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Market Price (example)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$4.15/lb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$4.15/lb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/>
          <p:nvPr/>
        </p:nvSpPr>
        <p:spPr>
          <a:xfrm>
            <a:off x="0" y="0"/>
            <a:ext cx="9144000" cy="43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Minimize Risk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Maximize Opportunity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 Comparison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51" name="Google Shape;451;p71"/>
          <p:cNvGraphicFramePr/>
          <p:nvPr/>
        </p:nvGraphicFramePr>
        <p:xfrm>
          <a:off x="477925" y="92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{140771BD-D6D9-4F52-AD04-3AE5A484FB62}</a:tableStyleId>
              </a:tblPr>
              <a:tblGrid>
                <a:gridCol w="3998850"/>
                <a:gridCol w="4189325"/>
              </a:tblGrid>
              <a:tr h="10079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Cow-calf operation with 25 breeding cows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446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Strategic Genetics</a:t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22 calves × 550 lbs = 12,100 lbs total</a:t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12,100 lbs × $415 </a:t>
                      </a: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cwt</a:t>
                      </a:r>
                      <a:r>
                        <a:rPr b="1" lang="en-US" sz="1600"/>
                        <a:t> </a:t>
                      </a:r>
                      <a:r>
                        <a:rPr b="1" lang="en-US" sz="1600"/>
                        <a:t>= $50,215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Average Herd</a:t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18 calves × 525 lbs = 10,500 lbs total</a:t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10,500 lbs × $415</a:t>
                      </a: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 cwt </a:t>
                      </a:r>
                      <a:r>
                        <a:rPr b="1" lang="en-US" sz="1600"/>
                        <a:t>= $43,575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74925">
                <a:tc vMerge="1"/>
                <a:tc vMerge="1"/>
              </a:tr>
              <a:tr h="1166975"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 Comparison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57" name="Google Shape;457;p72"/>
          <p:cNvGraphicFramePr/>
          <p:nvPr/>
        </p:nvGraphicFramePr>
        <p:xfrm>
          <a:off x="295675" y="9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{140771BD-D6D9-4F52-AD04-3AE5A484FB62}</a:tableStyleId>
              </a:tblPr>
              <a:tblGrid>
                <a:gridCol w="2980475"/>
                <a:gridCol w="2721275"/>
                <a:gridCol w="2850925"/>
              </a:tblGrid>
              <a:tr h="740775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Genetics influence costs through efficiency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73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Expense Category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Strategic Genetics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“Average” Herd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1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Winter Feed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Lower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Higher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2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Vet / Health</a:t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Lower Variability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Higher Variability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2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Feed Cost / Cow (winter)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$200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$225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2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Total (25 cows)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$5,000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$5,625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 Comparison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63" name="Google Shape;463;p73"/>
          <p:cNvGraphicFramePr/>
          <p:nvPr/>
        </p:nvGraphicFramePr>
        <p:xfrm>
          <a:off x="477913" y="100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{140771BD-D6D9-4F52-AD04-3AE5A484FB62}</a:tableStyleId>
              </a:tblPr>
              <a:tblGrid>
                <a:gridCol w="3998850"/>
                <a:gridCol w="4189325"/>
              </a:tblGrid>
              <a:tr h="9111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Total Economic Impact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Revenue Gain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$6,640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Feed Cost Reduction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$625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Net Annual Advantage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≈ $7,265 per year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4" name="Google Shape;464;p73"/>
          <p:cNvSpPr txBox="1"/>
          <p:nvPr/>
        </p:nvSpPr>
        <p:spPr>
          <a:xfrm>
            <a:off x="-125" y="3353800"/>
            <a:ext cx="91440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 a 25-cow herd, this is a major shift, not just a marginal improvement.</a:t>
            </a:r>
            <a:endParaRPr b="1"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Price Amplifies Genetic Value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7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 higher calf prices: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Every additional pound matters more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Every additional calf matters more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Inefficiency becomes more expensive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Lower reproductive rates and lighter calves become very costly mistakes that compound over time.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Bull Investment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75"/>
          <p:cNvSpPr txBox="1"/>
          <p:nvPr/>
        </p:nvSpPr>
        <p:spPr>
          <a:xfrm>
            <a:off x="182850" y="640079"/>
            <a:ext cx="87783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Genetic progress is incremental, not immediate.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77" name="Google Shape;477;p75"/>
          <p:cNvGraphicFramePr/>
          <p:nvPr/>
        </p:nvGraphicFramePr>
        <p:xfrm>
          <a:off x="477925" y="15178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{140771BD-D6D9-4F52-AD04-3AE5A484FB62}</a:tableStyleId>
              </a:tblPr>
              <a:tblGrid>
                <a:gridCol w="3998850"/>
                <a:gridCol w="4189325"/>
              </a:tblGrid>
              <a:tr h="64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Bull Type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Approximate Cost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Average / commodity bull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$5,000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Performance-tested bull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$10,000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8" name="Google Shape;478;p75"/>
          <p:cNvSpPr txBox="1"/>
          <p:nvPr/>
        </p:nvSpPr>
        <p:spPr>
          <a:xfrm>
            <a:off x="182875" y="3563523"/>
            <a:ext cx="87783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bull influences: 25 cows, Several calf crops, Hundreds of calves over time.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Bull Investment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76"/>
          <p:cNvSpPr txBox="1"/>
          <p:nvPr/>
        </p:nvSpPr>
        <p:spPr>
          <a:xfrm>
            <a:off x="182850" y="640062"/>
            <a:ext cx="8778300" cy="40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quickly does a better </a:t>
            </a:r>
            <a:r>
              <a:rPr b="1"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quality</a:t>
            </a:r>
            <a:r>
              <a:rPr b="1"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bull pay for itself?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about AI Services?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Replacement Female Strategy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p7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Improves future herd productivity.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Retain better heifers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Purchase select females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Cull poor performers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Also influences calf crops but more costly and takes longer to replace breeding females.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Genetic Improvement Timeline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96" name="Google Shape;496;p78"/>
          <p:cNvGraphicFramePr/>
          <p:nvPr/>
        </p:nvGraphicFramePr>
        <p:xfrm>
          <a:off x="50813" y="72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{140771BD-D6D9-4F52-AD04-3AE5A484FB62}</a:tableStyleId>
              </a:tblPr>
              <a:tblGrid>
                <a:gridCol w="3247125"/>
                <a:gridCol w="2875075"/>
                <a:gridCol w="2900225"/>
              </a:tblGrid>
              <a:tr h="771950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Herd transition is a multi-year process.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97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Short-Term (1–2 Years)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Medium-Term (3–5 Years)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Long-Term (5–8+ Years)</a:t>
                      </a:r>
                      <a:endParaRPr b="1"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37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Upgrade bulls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Replacement females enter herd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Herd phenotype stabilizes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Begin culling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Reproductive efficiency improves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Longevity improvements visible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5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Identify poor performers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Reduced health problems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Lower replacement pressure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5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Early visible calf quality gains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Lower maintenance costs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Greater drought resilience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uniformity, reproductive improvement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financial benefits accelerate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profitability differences realized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C0B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 Improvements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7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Especially important for small producers with limited capital.</a:t>
            </a: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Genetics are a capital investment into your productive assets.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 Improvements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8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qualities would you want to improve in your herd? 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Who in your area has animals with those traits?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5"/>
          <p:cNvPicPr preferRelativeResize="0"/>
          <p:nvPr/>
        </p:nvPicPr>
        <p:blipFill rotWithShape="1">
          <a:blip r:embed="rId3">
            <a:alphaModFix/>
          </a:blip>
          <a:srcRect b="10764" l="5888" r="5835" t="8002"/>
          <a:stretch/>
        </p:blipFill>
        <p:spPr>
          <a:xfrm>
            <a:off x="2638278" y="7852"/>
            <a:ext cx="6321224" cy="44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>
            <p:ph type="title"/>
          </p:nvPr>
        </p:nvSpPr>
        <p:spPr>
          <a:xfrm>
            <a:off x="0" y="7850"/>
            <a:ext cx="26382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2400" u="sng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Everything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Owned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Owed</a:t>
            </a:r>
            <a:endParaRPr b="0" sz="17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</a:t>
            </a:r>
            <a:r>
              <a:rPr lang="en-US" sz="17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specific point in time</a:t>
            </a:r>
            <a:endParaRPr sz="1700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= Assets - Liabilities</a:t>
            </a:r>
            <a:endParaRPr b="0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45"/>
          <p:cNvSpPr/>
          <p:nvPr/>
        </p:nvSpPr>
        <p:spPr>
          <a:xfrm>
            <a:off x="2792550" y="776750"/>
            <a:ext cx="3383400" cy="2848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5"/>
          <p:cNvSpPr/>
          <p:nvPr/>
        </p:nvSpPr>
        <p:spPr>
          <a:xfrm>
            <a:off x="6213044" y="776750"/>
            <a:ext cx="2729100" cy="2848800"/>
          </a:xfrm>
          <a:prstGeom prst="rect">
            <a:avLst/>
          </a:prstGeom>
          <a:noFill/>
          <a:ln cap="flat" cmpd="sng" w="37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5"/>
          <p:cNvSpPr/>
          <p:nvPr/>
        </p:nvSpPr>
        <p:spPr>
          <a:xfrm>
            <a:off x="2792550" y="3704200"/>
            <a:ext cx="3383400" cy="152400"/>
          </a:xfrm>
          <a:prstGeom prst="rect">
            <a:avLst/>
          </a:prstGeom>
          <a:noFill/>
          <a:ln cap="flat" cmpd="sng" w="373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5"/>
          <p:cNvSpPr/>
          <p:nvPr/>
        </p:nvSpPr>
        <p:spPr>
          <a:xfrm>
            <a:off x="8037700" y="616485"/>
            <a:ext cx="904500" cy="152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vase with a picture of a farm&#10;&#10;AI-generated content may be incorrect." id="513" name="Google Shape;5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1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9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>
            <p:ph type="title"/>
          </p:nvPr>
        </p:nvSpPr>
        <p:spPr>
          <a:xfrm>
            <a:off x="77419" y="157875"/>
            <a:ext cx="9005400" cy="49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None/>
            </a:pPr>
            <a:r>
              <a:rPr lang="en-US"/>
              <a:t>NM-FARM</a:t>
            </a:r>
            <a:endParaRPr/>
          </a:p>
        </p:txBody>
      </p:sp>
      <p:sp>
        <p:nvSpPr>
          <p:cNvPr id="521" name="Google Shape;521;p82"/>
          <p:cNvSpPr txBox="1"/>
          <p:nvPr/>
        </p:nvSpPr>
        <p:spPr>
          <a:xfrm>
            <a:off x="0" y="654000"/>
            <a:ext cx="67029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Goals:</a:t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Develop a financial benchmarking program for NM farms and ranches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Increased financial sustainability for NM farmers and ranchers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www.nmfarm.nmsu.edu</a:t>
            </a:r>
            <a:endParaRPr b="1" sz="23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vase with a picture of a farm&#10;&#10;AI-generated content may be incorrect." id="522" name="Google Shape;52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82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12" y="1466644"/>
            <a:ext cx="2040413" cy="204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 txBox="1"/>
          <p:nvPr>
            <p:ph type="title"/>
          </p:nvPr>
        </p:nvSpPr>
        <p:spPr>
          <a:xfrm>
            <a:off x="0" y="91440"/>
            <a:ext cx="91440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40"/>
              <a:buFont typeface="Arial"/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New Mexico Youth Ranch Management Camp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0" name="Google Shape;53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0" y="954387"/>
            <a:ext cx="3432574" cy="2089950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1" name="Google Shape;53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489" y="3010399"/>
            <a:ext cx="3475638" cy="2030624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2" name="Google Shape;532;p83"/>
          <p:cNvSpPr txBox="1"/>
          <p:nvPr/>
        </p:nvSpPr>
        <p:spPr>
          <a:xfrm>
            <a:off x="3704600" y="954395"/>
            <a:ext cx="5439300" cy="17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 CS Ranch | Cimarron, NM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June 21-26, 2026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nmyrm.nmsu.edu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0" y="3243489"/>
            <a:ext cx="47205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youth appreciate the 'why' behind ranching.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Zumbabwe@nmsu.edu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Ranch Income Statement aka P&amp;L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94" name="Google Shape;294;p46"/>
          <p:cNvGraphicFramePr/>
          <p:nvPr/>
        </p:nvGraphicFramePr>
        <p:xfrm>
          <a:off x="2934584" y="734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{5D10CC09-7FC6-4604-8601-746C8CCA4309}</a:tableStyleId>
              </a:tblPr>
              <a:tblGrid>
                <a:gridCol w="1285400"/>
                <a:gridCol w="1160150"/>
                <a:gridCol w="2287400"/>
                <a:gridCol w="1278800"/>
              </a:tblGrid>
              <a:tr h="5018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Cattle Sales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$190,000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Feed &amp; Veterinary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Hunting Permits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Land Lease &amp; Maintenance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Labor &amp; Other Expenses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Depreciation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Payments, Interest &amp; Taxes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$(15,000)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95" name="Google Shape;295;p46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/>
          <p:nvPr/>
        </p:nvSpPr>
        <p:spPr>
          <a:xfrm>
            <a:off x="0" y="0"/>
            <a:ext cx="9144000" cy="82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Monthly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01" name="Google Shape;301;p47"/>
          <p:cNvGraphicFramePr/>
          <p:nvPr/>
        </p:nvGraphicFramePr>
        <p:xfrm>
          <a:off x="117188" y="1893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{5D10CC09-7FC6-4604-8601-746C8CCA4309}</a:tableStyleId>
              </a:tblPr>
              <a:tblGrid>
                <a:gridCol w="92152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Jan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Feb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Apr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May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Jul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Aug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Sep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Oct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Nov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Dec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Inflows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Outflows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Net Flow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Balance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2,000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-7,000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-15,000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-29,000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2" name="Google Shape;302;p47"/>
          <p:cNvSpPr/>
          <p:nvPr/>
        </p:nvSpPr>
        <p:spPr>
          <a:xfrm>
            <a:off x="454050" y="840118"/>
            <a:ext cx="8235900" cy="829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1st: You start with $45,000 in your account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7"/>
          <p:cNvSpPr/>
          <p:nvPr/>
        </p:nvSpPr>
        <p:spPr>
          <a:xfrm>
            <a:off x="454050" y="3572671"/>
            <a:ext cx="8235900" cy="829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make it through this year with a negative account balance?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3006850" y="637100"/>
            <a:ext cx="3252000" cy="4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per Calf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weaned at 550 lbs and sold at $3.40/lb.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30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Revenue = $1,870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is $2.23/lb x 550 lbs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30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= $1,226.50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Open Sans"/>
                <a:ea typeface="Open Sans"/>
                <a:cs typeface="Open Sans"/>
                <a:sym typeface="Open Sans"/>
              </a:rPr>
              <a:t>→ Profit = $643.50 per calf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0" name="Google Shape;3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0" y="947012"/>
            <a:ext cx="2944701" cy="3406477"/>
          </a:xfrm>
          <a:prstGeom prst="rect">
            <a:avLst/>
          </a:prstGeom>
          <a:noFill/>
          <a:ln cap="flat" cmpd="sng" w="19050">
            <a:solidFill>
              <a:srgbClr val="8C0B4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311" name="Google Shape;311;p48"/>
          <p:cNvGraphicFramePr/>
          <p:nvPr/>
        </p:nvGraphicFramePr>
        <p:xfrm>
          <a:off x="6258824" y="809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{4A729D9A-BDCD-41D2-96FA-960F50691106}</a:tableStyleId>
              </a:tblPr>
              <a:tblGrid>
                <a:gridCol w="1422425"/>
                <a:gridCol w="1421275"/>
              </a:tblGrid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 Type</a:t>
                      </a:r>
                      <a:endParaRPr b="1"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Amount($)</a:t>
                      </a:r>
                      <a:endParaRPr b="1"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$18,000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$2,500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 &amp; Equipment 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$8,500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/ opportunity cost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Cow Depreciation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$11,000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$49,000</a:t>
                      </a:r>
                      <a:endParaRPr b="1"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 &amp; Review from the LAST WEBINAR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4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Food Production vs. Business Mindset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your Cost of Production?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Co-ops, Value Added, Marketing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i="1"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https://aeab.nmsu.edu/extension/extension-economics.html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latin typeface="Open Sans"/>
                <a:ea typeface="Open Sans"/>
                <a:cs typeface="Open Sans"/>
                <a:sym typeface="Open Sans"/>
              </a:rPr>
              <a:t>Bookkeeping and expense tracking are the foundation of good management.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Assess Financial Health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Improve Loan Access &amp; Creditworthiness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Track Progress Toward Goals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Enhance Decision-Making &amp; Risk Management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Be in a position to use market outlooks, do feasibility analysis, grow your resources, strengthen your business.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5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Goal is to Help You: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